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95" r:id="rId2"/>
    <p:sldId id="378" r:id="rId3"/>
    <p:sldId id="379" r:id="rId4"/>
    <p:sldId id="380" r:id="rId5"/>
    <p:sldId id="382" r:id="rId6"/>
    <p:sldId id="381" r:id="rId7"/>
    <p:sldId id="383" r:id="rId8"/>
    <p:sldId id="386" r:id="rId9"/>
    <p:sldId id="384" r:id="rId10"/>
    <p:sldId id="385" r:id="rId11"/>
  </p:sldIdLst>
  <p:sldSz cx="9904413" cy="6859588"/>
  <p:notesSz cx="6797675" cy="9874250"/>
  <p:custDataLst>
    <p:tags r:id="rId14"/>
  </p:custDataLst>
  <p:defaultTextStyle>
    <a:defPPr>
      <a:defRPr lang="de-DE"/>
    </a:defPPr>
    <a:lvl1pPr marL="0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963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925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888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851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814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776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739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702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1">
          <p15:clr>
            <a:srgbClr val="A4A3A4"/>
          </p15:clr>
        </p15:guide>
        <p15:guide id="2" orient="horz" pos="187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4066">
          <p15:clr>
            <a:srgbClr val="A4A3A4"/>
          </p15:clr>
        </p15:guide>
        <p15:guide id="5" orient="horz" pos="867">
          <p15:clr>
            <a:srgbClr val="A4A3A4"/>
          </p15:clr>
        </p15:guide>
        <p15:guide id="6" orient="horz" pos="572">
          <p15:clr>
            <a:srgbClr val="A4A3A4"/>
          </p15:clr>
        </p15:guide>
        <p15:guide id="7" orient="horz">
          <p15:clr>
            <a:srgbClr val="A4A3A4"/>
          </p15:clr>
        </p15:guide>
        <p15:guide id="8" pos="3119">
          <p15:clr>
            <a:srgbClr val="A4A3A4"/>
          </p15:clr>
        </p15:guide>
        <p15:guide id="9" pos="3210">
          <p15:clr>
            <a:srgbClr val="A4A3A4"/>
          </p15:clr>
        </p15:guide>
        <p15:guide id="10" pos="6238">
          <p15:clr>
            <a:srgbClr val="A4A3A4"/>
          </p15:clr>
        </p15:guide>
        <p15:guide id="11" pos="6090">
          <p15:clr>
            <a:srgbClr val="A4A3A4"/>
          </p15:clr>
        </p15:guide>
        <p15:guide id="12" pos="3028">
          <p15:clr>
            <a:srgbClr val="A4A3A4"/>
          </p15:clr>
        </p15:guide>
        <p15:guide id="13" pos="171">
          <p15:clr>
            <a:srgbClr val="A4A3A4"/>
          </p15:clr>
        </p15:guide>
        <p15:guide id="14" pos="5954">
          <p15:clr>
            <a:srgbClr val="A4A3A4"/>
          </p15:clr>
        </p15:guide>
        <p15:guide id="15" pos="2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1717"/>
    <a:srgbClr val="741111"/>
    <a:srgbClr val="4E0C0C"/>
    <a:srgbClr val="B42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7" autoAdjust="0"/>
    <p:restoredTop sz="98993" autoAdjust="0"/>
  </p:normalViewPr>
  <p:slideViewPr>
    <p:cSldViewPr snapToObjects="1" showGuides="1">
      <p:cViewPr>
        <p:scale>
          <a:sx n="119" d="100"/>
          <a:sy n="119" d="100"/>
        </p:scale>
        <p:origin x="1192" y="440"/>
      </p:cViewPr>
      <p:guideLst>
        <p:guide orient="horz" pos="731"/>
        <p:guide orient="horz" pos="187"/>
        <p:guide orient="horz" pos="3975"/>
        <p:guide orient="horz" pos="4066"/>
        <p:guide orient="horz" pos="867"/>
        <p:guide orient="horz" pos="572"/>
        <p:guide orient="horz"/>
        <p:guide pos="3119"/>
        <p:guide pos="3210"/>
        <p:guide pos="6238"/>
        <p:guide pos="6090"/>
        <p:guide pos="3028"/>
        <p:guide pos="171"/>
        <p:guide pos="5954"/>
        <p:guide pos="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 showGuides="1">
      <p:cViewPr varScale="1">
        <p:scale>
          <a:sx n="43" d="100"/>
          <a:sy n="43" d="100"/>
        </p:scale>
        <p:origin x="-2010" y="-120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97BA2-BE1C-4EE9-A31C-7FFCDEBC3FDE}" type="datetimeFigureOut">
              <a:rPr lang="en-US" smtClean="0">
                <a:latin typeface="Arial" pitchFamily="34" charset="0"/>
                <a:cs typeface="Arial" pitchFamily="34" charset="0"/>
              </a:rPr>
              <a:pPr/>
              <a:t>10/31/24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191C2-D4F7-424F-868C-23ADE6615EBC}" type="slidenum">
              <a:rPr lang="en-US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0554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732C4D34-2C19-43C3-91CC-9F2B4AC12977}" type="datetimeFigureOut">
              <a:rPr lang="en-US" smtClean="0"/>
              <a:pPr/>
              <a:t>10/31/24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7075" y="741363"/>
            <a:ext cx="53435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D256E95E-57AA-4526-AA4C-3002F47FB1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9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78963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57925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436888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915851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394814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873776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52739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31702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 Cover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对象 3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550487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9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65158" y="6103033"/>
            <a:ext cx="3586911" cy="207749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1500">
                <a:latin typeface="Palatino Linotype" panose="02040502050505030304" pitchFamily="18" charset="0"/>
              </a:defRPr>
            </a:lvl1pPr>
            <a:lvl2pPr marL="191585" indent="0">
              <a:buNone/>
              <a:defRPr sz="1000"/>
            </a:lvl2pPr>
            <a:lvl3pPr marL="338624" indent="0">
              <a:buNone/>
              <a:defRPr sz="1000"/>
            </a:lvl3pPr>
            <a:lvl4pPr marL="535156" indent="0">
              <a:buNone/>
              <a:defRPr sz="1000"/>
            </a:lvl4pPr>
            <a:lvl5pPr marL="686388" indent="0">
              <a:buNone/>
              <a:defRPr sz="1000"/>
            </a:lvl5pPr>
          </a:lstStyle>
          <a:p>
            <a:pPr lvl="0"/>
            <a:r>
              <a:rPr lang="en-US" dirty="0"/>
              <a:t>Author(s)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65158" y="5074613"/>
            <a:ext cx="4297888" cy="207749"/>
          </a:xfrm>
          <a:noFill/>
          <a:ln w="6350" cap="flat">
            <a:noFill/>
          </a:ln>
        </p:spPr>
        <p:txBody>
          <a:bodyPr vert="horz" wrap="square" lIns="0" tIns="0" rIns="0" bIns="0" rtlCol="0">
            <a:spAutoFit/>
          </a:bodyPr>
          <a:lstStyle>
            <a:lvl1pPr marL="188568" indent="-188568">
              <a:buNone/>
              <a:defRPr lang="en-US" sz="1500" baseline="0" smtClean="0">
                <a:latin typeface="Palatino Linotype" panose="02040502050505030304" pitchFamily="18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dirty="0"/>
              <a:t>Date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65158" y="4859205"/>
            <a:ext cx="4296719" cy="207749"/>
          </a:xfrm>
          <a:noFill/>
          <a:ln w="6350" cap="flat"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aseline="0"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Report type here</a:t>
            </a: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65157" y="3595829"/>
            <a:ext cx="9361046" cy="498713"/>
          </a:xfrm>
          <a:prstGeom prst="rect">
            <a:avLst/>
          </a:prstGeom>
          <a:noFill/>
          <a:ln w="6350" cap="flat">
            <a:noFill/>
          </a:ln>
        </p:spPr>
        <p:txBody>
          <a:bodyPr lIns="95793" tIns="47896" rIns="95793" bIns="47896"/>
          <a:lstStyle>
            <a:lvl1pPr algn="l">
              <a:lnSpc>
                <a:spcPct val="90000"/>
              </a:lnSpc>
              <a:defRPr sz="3800" b="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here</a:t>
            </a:r>
            <a:endParaRPr lang="de-DE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3458637"/>
            <a:ext cx="9904413" cy="0"/>
          </a:xfrm>
          <a:prstGeom prst="line">
            <a:avLst/>
          </a:prstGeom>
          <a:ln w="6350" cap="flat">
            <a:solidFill>
              <a:srgbClr val="B421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5157" y="3065354"/>
            <a:ext cx="9361046" cy="263149"/>
          </a:xfrm>
          <a:prstGeom prst="rect">
            <a:avLst/>
          </a:prstGeom>
          <a:noFill/>
          <a:ln w="6350" cap="flat">
            <a:noFill/>
          </a:ln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943"/>
              </a:spcBef>
              <a:buNone/>
              <a:defRPr sz="1900" b="1" i="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78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 or client name here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2647950" y="-3775"/>
            <a:ext cx="7254875" cy="922898"/>
          </a:xfrm>
          <a:prstGeom prst="rect">
            <a:avLst/>
          </a:prstGeom>
          <a:solidFill>
            <a:srgbClr val="B42100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/>
        </p:blipFill>
        <p:spPr bwMode="auto">
          <a:xfrm>
            <a:off x="364939" y="166237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49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919565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3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4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/>
        </p:blipFill>
        <p:spPr bwMode="auto">
          <a:xfrm>
            <a:off x="7675042" y="189434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076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408242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7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160486"/>
            <a:ext cx="9358500" cy="1544846"/>
          </a:xfrm>
        </p:spPr>
        <p:txBody>
          <a:bodyPr/>
          <a:lstStyle>
            <a:lvl1pPr marL="188568" indent="-188568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68" indent="-188568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2740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Only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010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1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376363"/>
            <a:ext cx="4531032" cy="4933950"/>
          </a:xfrm>
        </p:spPr>
        <p:txBody>
          <a:bodyPr/>
          <a:lstStyle>
            <a:lvl1pPr marL="188568" indent="-188568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68" indent="-188568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085277" y="1376363"/>
            <a:ext cx="4531032" cy="4933950"/>
          </a:xfrm>
        </p:spPr>
        <p:txBody>
          <a:bodyPr/>
          <a:lstStyle>
            <a:lvl1pPr marL="188568" indent="-188568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68" indent="-188568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2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55408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5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5158" y="2158484"/>
            <a:ext cx="9365380" cy="290849"/>
          </a:xfrm>
          <a:ln>
            <a:noFill/>
          </a:ln>
        </p:spPr>
        <p:txBody>
          <a:bodyPr/>
          <a:lstStyle>
            <a:lvl1pPr marL="172427" indent="-172427">
              <a:buFont typeface="Arial" pitchFamily="34" charset="0"/>
              <a:buChar char="•"/>
              <a:defRPr sz="2100" baseline="0"/>
            </a:lvl1pPr>
            <a:lvl2pPr marL="364012" indent="-191585">
              <a:spcBef>
                <a:spcPts val="629"/>
              </a:spcBef>
              <a:buFont typeface="Arial" pitchFamily="34" charset="0"/>
              <a:buChar char="–"/>
              <a:defRPr sz="2100"/>
            </a:lvl2pPr>
            <a:lvl3pPr marL="507700" indent="-143689">
              <a:spcBef>
                <a:spcPts val="210"/>
              </a:spcBef>
              <a:buFont typeface="Arial" pitchFamily="34" charset="0"/>
              <a:buChar char="-"/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Divider subsections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158" y="1628009"/>
            <a:ext cx="9365310" cy="338406"/>
          </a:xfrm>
          <a:prstGeom prst="rect">
            <a:avLst/>
          </a:prstGeom>
          <a:ln>
            <a:noFill/>
          </a:ln>
        </p:spPr>
        <p:txBody>
          <a:bodyPr lIns="95793" tIns="47896" rIns="95793" bIns="47896"/>
          <a:lstStyle>
            <a:lvl1pPr>
              <a:defRPr baseline="0"/>
            </a:lvl1pPr>
          </a:lstStyle>
          <a:p>
            <a:r>
              <a:rPr lang="en-US" dirty="0"/>
              <a:t>Divider text here</a:t>
            </a:r>
          </a:p>
        </p:txBody>
      </p:sp>
    </p:spTree>
    <p:extLst>
      <p:ext uri="{BB962C8B-B14F-4D97-AF65-F5344CB8AC3E}">
        <p14:creationId xmlns:p14="http://schemas.microsoft.com/office/powerpoint/2010/main" val="87722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714759154"/>
              </p:ext>
            </p:extLst>
          </p:nvPr>
        </p:nvGraphicFramePr>
        <p:xfrm>
          <a:off x="1721" y="1589"/>
          <a:ext cx="171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5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21" y="1589"/>
                        <a:ext cx="171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840" y="1376682"/>
            <a:ext cx="9367890" cy="1408078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Text on first level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60551" y="6596784"/>
            <a:ext cx="287228" cy="13853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900">
                <a:solidFill>
                  <a:srgbClr val="ADABA1"/>
                </a:solidFill>
              </a:rPr>
              <a:pPr algn="r"/>
              <a:t>‹#›</a:t>
            </a:fld>
            <a:endParaRPr lang="en-US" sz="900" dirty="0">
              <a:solidFill>
                <a:srgbClr val="ADABA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271464" y="917440"/>
            <a:ext cx="9125694" cy="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 rot="16200000">
            <a:off x="144381" y="827726"/>
            <a:ext cx="182604" cy="0"/>
          </a:xfrm>
          <a:prstGeom prst="line">
            <a:avLst/>
          </a:prstGeom>
          <a:noFill/>
          <a:ln w="76200">
            <a:solidFill>
              <a:srgbClr val="B42100"/>
            </a:solidFill>
            <a:round/>
            <a:headEnd/>
            <a:tailE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auto">
          <a:xfrm rot="16200000">
            <a:off x="191478" y="852338"/>
            <a:ext cx="136557" cy="0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12" name="Group 30"/>
          <p:cNvGrpSpPr>
            <a:grpSpLocks/>
          </p:cNvGrpSpPr>
          <p:nvPr userDrawn="1"/>
        </p:nvGrpSpPr>
        <p:grpSpPr bwMode="auto">
          <a:xfrm>
            <a:off x="8955240" y="911089"/>
            <a:ext cx="453952" cy="69866"/>
            <a:chOff x="5208" y="545"/>
            <a:chExt cx="264" cy="44"/>
          </a:xfrm>
        </p:grpSpPr>
        <p:sp>
          <p:nvSpPr>
            <p:cNvPr id="16" name="Rectangle 17"/>
            <p:cNvSpPr>
              <a:spLocks noChangeArrowheads="1"/>
            </p:cNvSpPr>
            <p:nvPr userDrawn="1"/>
          </p:nvSpPr>
          <p:spPr bwMode="auto">
            <a:xfrm rot="10800000" flipH="1" flipV="1">
              <a:off x="5208" y="545"/>
              <a:ext cx="264" cy="44"/>
            </a:xfrm>
            <a:prstGeom prst="rect">
              <a:avLst/>
            </a:prstGeom>
            <a:solidFill>
              <a:srgbClr val="B42100"/>
            </a:solidFill>
            <a:ln>
              <a:noFill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altLang="zh-CN" sz="1000" b="0">
                <a:solidFill>
                  <a:schemeClr val="bg1"/>
                </a:solidFill>
              </a:endParaRPr>
            </a:p>
          </p:txBody>
        </p:sp>
        <p:sp>
          <p:nvSpPr>
            <p:cNvPr id="17" name="Rectangle 22"/>
            <p:cNvSpPr>
              <a:spLocks noChangeArrowheads="1"/>
            </p:cNvSpPr>
            <p:nvPr userDrawn="1"/>
          </p:nvSpPr>
          <p:spPr bwMode="auto">
            <a:xfrm rot="10800000">
              <a:off x="5208" y="545"/>
              <a:ext cx="240" cy="27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ffectLst/>
          </p:spPr>
          <p:txBody>
            <a:bodyPr rot="10800000" anchor="ctr"/>
            <a:lstStyle/>
            <a:p>
              <a:pPr algn="r">
                <a:defRPr/>
              </a:pPr>
              <a:endParaRPr lang="en-US" altLang="zh-CN" sz="200" b="0">
                <a:solidFill>
                  <a:schemeClr val="bg1"/>
                </a:solidFill>
              </a:endParaRPr>
            </a:p>
          </p:txBody>
        </p:sp>
      </p:grpSp>
      <p:sp>
        <p:nvSpPr>
          <p:cNvPr id="19" name="Rectangle 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704596" y="6505766"/>
            <a:ext cx="495221" cy="1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793" tIns="47896" rIns="95793" bIns="47896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20000"/>
              </a:spcBef>
              <a:buClr>
                <a:schemeClr val="accent1"/>
              </a:buClr>
              <a:buSzPct val="85000"/>
              <a:buFontTx/>
              <a:buChar char="-"/>
              <a:defRPr sz="800" b="0" smtClean="0">
                <a:solidFill>
                  <a:srgbClr val="937632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- </a:t>
            </a:r>
            <a:fld id="{D196C2D1-191C-4448-BECC-17644327C254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 -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1171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70" r:id="rId3"/>
    <p:sldLayoutId id="2147483662" r:id="rId4"/>
    <p:sldLayoutId id="2147483663" r:id="rId5"/>
  </p:sldLayoutIdLst>
  <p:hf sldNum="0" hdr="0" ftr="0" dt="0"/>
  <p:txStyles>
    <p:titleStyle>
      <a:lvl1pPr marL="0" indent="0" algn="l" defTabSz="957925" rtl="0" eaLnBrk="1" latinLnBrk="0" hangingPunct="1">
        <a:lnSpc>
          <a:spcPct val="90000"/>
        </a:lnSpc>
        <a:spcBef>
          <a:spcPct val="0"/>
        </a:spcBef>
        <a:buNone/>
        <a:defRPr sz="2500" b="0" kern="1200" baseline="0">
          <a:solidFill>
            <a:schemeClr val="tx1"/>
          </a:solidFill>
          <a:latin typeface="Palatino Linotype" panose="02040502050505030304" pitchFamily="18" charset="0"/>
          <a:ea typeface="+mj-ea"/>
          <a:cs typeface="Arial" pitchFamily="34" charset="0"/>
        </a:defRPr>
      </a:lvl1pPr>
    </p:titleStyle>
    <p:bodyStyle>
      <a:lvl1pPr marL="188568" indent="-188568" algn="l" defTabSz="957925" rtl="0" eaLnBrk="1" latinLnBrk="0" hangingPunct="1">
        <a:lnSpc>
          <a:spcPct val="90000"/>
        </a:lnSpc>
        <a:spcBef>
          <a:spcPts val="1467"/>
        </a:spcBef>
        <a:buClr>
          <a:schemeClr val="bg2"/>
        </a:buClr>
        <a:buSzPct val="100000"/>
        <a:buFont typeface="Arial" pitchFamily="34" charset="0"/>
        <a:buChar char="■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1pPr>
      <a:lvl2pPr marL="325695" indent="-134110" algn="l" defTabSz="957925" rtl="0" eaLnBrk="1" latinLnBrk="0" hangingPunct="1">
        <a:lnSpc>
          <a:spcPct val="90000"/>
        </a:lnSpc>
        <a:spcBef>
          <a:spcPts val="943"/>
        </a:spcBef>
        <a:buClr>
          <a:schemeClr val="bg2"/>
        </a:buClr>
        <a:buFont typeface="Arial" pitchFamily="34" charset="0"/>
        <a:buChar char="•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2pPr>
      <a:lvl3pPr marL="512905" indent="-188568" algn="l" defTabSz="957925" rtl="0" eaLnBrk="1" latinLnBrk="0" hangingPunct="1">
        <a:lnSpc>
          <a:spcPct val="90000"/>
        </a:lnSpc>
        <a:spcBef>
          <a:spcPts val="629"/>
        </a:spcBef>
        <a:buClr>
          <a:schemeClr val="bg2"/>
        </a:buClr>
        <a:buFont typeface="Arial" pitchFamily="34" charset="0"/>
        <a:buChar char="–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3pPr>
      <a:lvl4pPr marL="663759" indent="-143689" algn="l" defTabSz="957925" rtl="0" eaLnBrk="1" latinLnBrk="0" hangingPunct="1">
        <a:lnSpc>
          <a:spcPct val="90000"/>
        </a:lnSpc>
        <a:spcBef>
          <a:spcPts val="210"/>
        </a:spcBef>
        <a:buClr>
          <a:schemeClr val="bg2"/>
        </a:buClr>
        <a:buFont typeface="Arial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4pPr>
      <a:lvl5pPr marL="807071" indent="-143312" algn="l" defTabSz="957925" rtl="0" eaLnBrk="1" latinLnBrk="0" hangingPunct="1">
        <a:lnSpc>
          <a:spcPct val="90000"/>
        </a:lnSpc>
        <a:spcBef>
          <a:spcPts val="105"/>
        </a:spcBef>
        <a:buClr>
          <a:schemeClr val="bg2"/>
        </a:buClr>
        <a:buFont typeface="Arial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5pPr>
      <a:lvl6pPr marL="2634295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258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220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183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63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925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88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851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814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776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739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702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78217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79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265158" y="6079950"/>
            <a:ext cx="6631264" cy="2308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Group Members: Kai Ren, </a:t>
            </a:r>
            <a:r>
              <a:rPr lang="en-US" dirty="0" err="1"/>
              <a:t>WeiJie</a:t>
            </a:r>
            <a:r>
              <a:rPr lang="en-US" dirty="0"/>
              <a:t> Zhang, Yang Lan, </a:t>
            </a:r>
            <a:r>
              <a:rPr lang="en-US" dirty="0" err="1"/>
              <a:t>YiMing</a:t>
            </a:r>
            <a:r>
              <a:rPr lang="en-US" dirty="0"/>
              <a:t> Jiang, Rui Hu </a:t>
            </a: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65157" y="3543149"/>
            <a:ext cx="9361046" cy="498713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Data Analysis Project 1.</a:t>
            </a:r>
            <a:endParaRPr lang="en-US" sz="4400" dirty="0">
              <a:latin typeface="Palatino Linotype" panose="02040502050505030304" pitchFamily="18" charset="0"/>
            </a:endParaRPr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id="{4359DEE7-B8A1-E542-9DF8-D297C0303428}"/>
              </a:ext>
            </a:extLst>
          </p:cNvPr>
          <p:cNvSpPr txBox="1">
            <a:spLocks/>
          </p:cNvSpPr>
          <p:nvPr/>
        </p:nvSpPr>
        <p:spPr bwMode="auto">
          <a:xfrm>
            <a:off x="265157" y="2889734"/>
            <a:ext cx="9361046" cy="498713"/>
          </a:xfrm>
          <a:prstGeom prst="rect">
            <a:avLst/>
          </a:prstGeom>
          <a:noFill/>
          <a:ln w="6350" cap="flat">
            <a:noFill/>
            <a:miter lim="800000"/>
            <a:headEnd/>
            <a:tailEnd/>
          </a:ln>
        </p:spPr>
        <p:txBody>
          <a:bodyPr vert="horz" wrap="square" lIns="95793" tIns="47896" rIns="95793" bIns="47896" numCol="1" anchor="ctr" anchorCtr="0" compatLnSpc="1">
            <a:prstTxWarp prst="textNoShape">
              <a:avLst/>
            </a:prstTxWarp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Predicting Stock Returns Using Machine Learning</a:t>
            </a:r>
            <a:endParaRPr lang="en-CN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06A902E9-7BB4-6A4F-A437-AC50CC36D2AE}"/>
              </a:ext>
            </a:extLst>
          </p:cNvPr>
          <p:cNvSpPr txBox="1">
            <a:spLocks/>
          </p:cNvSpPr>
          <p:nvPr/>
        </p:nvSpPr>
        <p:spPr>
          <a:xfrm>
            <a:off x="265157" y="5204850"/>
            <a:ext cx="6631264" cy="230832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 Oct 27, 2024</a:t>
            </a:r>
          </a:p>
        </p:txBody>
      </p:sp>
    </p:spTree>
    <p:extLst>
      <p:ext uri="{BB962C8B-B14F-4D97-AF65-F5344CB8AC3E}">
        <p14:creationId xmlns:p14="http://schemas.microsoft.com/office/powerpoint/2010/main" val="134124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</a:t>
            </a:r>
            <a:r>
              <a:rPr lang="en-US" altLang="zh-CN" dirty="0"/>
              <a:t>2.2</a:t>
            </a:r>
            <a:r>
              <a:rPr lang="en-US" dirty="0"/>
              <a:t> Out-Sample </a:t>
            </a:r>
            <a:r>
              <a:rPr lang="en-US" altLang="zh-CN" dirty="0"/>
              <a:t>”Perfect” </a:t>
            </a:r>
            <a:r>
              <a:rPr lang="en-US" dirty="0"/>
              <a:t>Modeling Result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23C646DD-62EF-3946-9EE4-C25999E31848}"/>
              </a:ext>
            </a:extLst>
          </p:cNvPr>
          <p:cNvSpPr txBox="1">
            <a:spLocks/>
          </p:cNvSpPr>
          <p:nvPr/>
        </p:nvSpPr>
        <p:spPr>
          <a:xfrm>
            <a:off x="1636574" y="6008022"/>
            <a:ext cx="6631264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9. </a:t>
            </a:r>
            <a:r>
              <a:rPr lang="en-US" sz="1400" dirty="0"/>
              <a:t>The Result of Single Stock Out-Sample Modeling.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2825806-2319-664E-9400-1B756EA6F02B}"/>
              </a:ext>
            </a:extLst>
          </p:cNvPr>
          <p:cNvGrpSpPr/>
          <p:nvPr/>
        </p:nvGrpSpPr>
        <p:grpSpPr>
          <a:xfrm>
            <a:off x="10515" y="1096338"/>
            <a:ext cx="9906063" cy="4778210"/>
            <a:chOff x="10515" y="1096338"/>
            <a:chExt cx="9906063" cy="477821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01F2E50-1744-3743-8A1D-F20C26903A35}"/>
                </a:ext>
              </a:extLst>
            </p:cNvPr>
            <p:cNvGrpSpPr/>
            <p:nvPr/>
          </p:nvGrpSpPr>
          <p:grpSpPr>
            <a:xfrm>
              <a:off x="10515" y="1096338"/>
              <a:ext cx="9906063" cy="369332"/>
              <a:chOff x="10515" y="1096338"/>
              <a:chExt cx="9906063" cy="369332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CC8BD6-E39F-DF4B-9B1E-AC27FD3AB9DF}"/>
                  </a:ext>
                </a:extLst>
              </p:cNvPr>
              <p:cNvSpPr txBox="1"/>
              <p:nvPr/>
            </p:nvSpPr>
            <p:spPr>
              <a:xfrm>
                <a:off x="10515" y="1096338"/>
                <a:ext cx="4948704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000009.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CN" sz="1800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8C0DB9C-14BF-E149-BE87-7DC69AA75152}"/>
                  </a:ext>
                </a:extLst>
              </p:cNvPr>
              <p:cNvSpPr txBox="1"/>
              <p:nvPr/>
            </p:nvSpPr>
            <p:spPr>
              <a:xfrm>
                <a:off x="4967874" y="1096338"/>
                <a:ext cx="4948704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0000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CN" sz="1800" dirty="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2177871-B777-5C41-88F0-AF55A4501944}"/>
                </a:ext>
              </a:extLst>
            </p:cNvPr>
            <p:cNvGrpSpPr/>
            <p:nvPr/>
          </p:nvGrpSpPr>
          <p:grpSpPr>
            <a:xfrm>
              <a:off x="198468" y="1465670"/>
              <a:ext cx="9423756" cy="4408878"/>
              <a:chOff x="198468" y="1465670"/>
              <a:chExt cx="9423756" cy="4408878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5EBB323-F8F4-D649-B75C-AD852807D090}"/>
                  </a:ext>
                </a:extLst>
              </p:cNvPr>
              <p:cNvSpPr txBox="1"/>
              <p:nvPr/>
            </p:nvSpPr>
            <p:spPr>
              <a:xfrm>
                <a:off x="557673" y="3418928"/>
                <a:ext cx="3854388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Modeling: Test - ACC = 0.44</a:t>
                </a:r>
                <a:r>
                  <a:rPr lang="en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0.29</a:t>
                </a:r>
                <a:endParaRPr lang="en-CN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7E771E0-CD70-F447-8A57-4BE9B8327A44}"/>
                  </a:ext>
                </a:extLst>
              </p:cNvPr>
              <p:cNvSpPr txBox="1"/>
              <p:nvPr/>
            </p:nvSpPr>
            <p:spPr>
              <a:xfrm>
                <a:off x="5419530" y="3418928"/>
                <a:ext cx="3853620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Modeling: Test - ACC = 0.</a:t>
                </a:r>
                <a:r>
                  <a:rPr lang="en-US" altLang="zh-CN" sz="14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52</a:t>
                </a:r>
                <a:r>
                  <a:rPr lang="en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0.</a:t>
                </a:r>
                <a:r>
                  <a:rPr lang="en-US" altLang="zh-CN" sz="14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52</a:t>
                </a:r>
                <a:endParaRPr lang="en-CN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B94A76-D9A5-2E4B-98AC-E21F5D4BF1D1}"/>
                  </a:ext>
                </a:extLst>
              </p:cNvPr>
              <p:cNvSpPr txBox="1"/>
              <p:nvPr/>
            </p:nvSpPr>
            <p:spPr>
              <a:xfrm>
                <a:off x="457453" y="5680649"/>
                <a:ext cx="4054828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Test - ACC = 0.53</a:t>
                </a:r>
                <a:r>
                  <a:rPr lang="en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0.34</a:t>
                </a:r>
                <a:endPara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46700C5-F38D-AD4D-9FE2-6C4D78B9D0B9}"/>
                  </a:ext>
                </a:extLst>
              </p:cNvPr>
              <p:cNvSpPr txBox="1"/>
              <p:nvPr/>
            </p:nvSpPr>
            <p:spPr>
              <a:xfrm>
                <a:off x="5318926" y="5680649"/>
                <a:ext cx="4054828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Modeling: Test - ACC = 0.48</a:t>
                </a:r>
                <a:r>
                  <a:rPr lang="en-CN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= 0.46</a:t>
                </a:r>
                <a:endPara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3629F1CA-F75C-5C41-82CD-1376B80168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468" y="1465670"/>
                <a:ext cx="4551765" cy="1890493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A952C520-9750-E841-8E26-6FC1451F4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4005" y="1467143"/>
                <a:ext cx="4544670" cy="1887546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1131B81E-49CC-9C4D-9048-49B6AD558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468" y="3725495"/>
                <a:ext cx="4551768" cy="1890494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5C93B017-3B36-3649-8BDD-0E1424A2A1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0456" y="3725495"/>
                <a:ext cx="4551768" cy="1895702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</p:pic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7EF30033-0AFB-0046-AAEB-1872B7504B4B}"/>
              </a:ext>
            </a:extLst>
          </p:cNvPr>
          <p:cNvSpPr txBox="1"/>
          <p:nvPr/>
        </p:nvSpPr>
        <p:spPr>
          <a:xfrm>
            <a:off x="1560655" y="6454130"/>
            <a:ext cx="6772798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zh-CN" alt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perfect ACC and F1</a:t>
            </a:r>
            <a:r>
              <a:rPr lang="zh-CN" alt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ANYMORE!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3643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Data Analysis Framework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67FDCB4-145A-A34A-80F1-2157CA6F85C7}"/>
              </a:ext>
            </a:extLst>
          </p:cNvPr>
          <p:cNvSpPr/>
          <p:nvPr/>
        </p:nvSpPr>
        <p:spPr>
          <a:xfrm>
            <a:off x="1453940" y="4074601"/>
            <a:ext cx="2905046" cy="751934"/>
          </a:xfrm>
          <a:prstGeom prst="roundRect">
            <a:avLst>
              <a:gd name="adj" fmla="val 10252"/>
            </a:avLst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N" sz="1400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圆柱体 4">
            <a:extLst>
              <a:ext uri="{FF2B5EF4-FFF2-40B4-BE49-F238E27FC236}">
                <a16:creationId xmlns:a16="http://schemas.microsoft.com/office/drawing/2014/main" id="{F0EDBC39-B3DB-A549-A3CB-AF647B5989C8}"/>
              </a:ext>
            </a:extLst>
          </p:cNvPr>
          <p:cNvSpPr/>
          <p:nvPr/>
        </p:nvSpPr>
        <p:spPr>
          <a:xfrm>
            <a:off x="1435856" y="1979718"/>
            <a:ext cx="771782" cy="586883"/>
          </a:xfrm>
          <a:prstGeom prst="can">
            <a:avLst>
              <a:gd name="adj" fmla="val 13468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900" i="1" u="sng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Daily &amp; Min</a:t>
            </a:r>
            <a:r>
              <a:rPr lang="zh-CN" altLang="en-US" sz="900" i="1" u="sng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Trading</a:t>
            </a:r>
          </a:p>
          <a:p>
            <a:pPr algn="ctr" defTabSz="742859"/>
            <a:r>
              <a:rPr lang="en-US" altLang="zh-CN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sz="10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9897AD-8A69-1640-99B5-68E659E2C4E2}"/>
              </a:ext>
            </a:extLst>
          </p:cNvPr>
          <p:cNvSpPr/>
          <p:nvPr/>
        </p:nvSpPr>
        <p:spPr>
          <a:xfrm>
            <a:off x="1435856" y="1281984"/>
            <a:ext cx="2923130" cy="4320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Component Stocks  of CSI500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柱体 4">
            <a:extLst>
              <a:ext uri="{FF2B5EF4-FFF2-40B4-BE49-F238E27FC236}">
                <a16:creationId xmlns:a16="http://schemas.microsoft.com/office/drawing/2014/main" id="{01905939-3687-0C4E-A7FA-ABAAC56E0A9E}"/>
              </a:ext>
            </a:extLst>
          </p:cNvPr>
          <p:cNvSpPr/>
          <p:nvPr/>
        </p:nvSpPr>
        <p:spPr>
          <a:xfrm>
            <a:off x="2321398" y="1968814"/>
            <a:ext cx="1170130" cy="586883"/>
          </a:xfrm>
          <a:prstGeom prst="can">
            <a:avLst>
              <a:gd name="adj" fmla="val 15969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Fundamental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圆柱体 4">
            <a:extLst>
              <a:ext uri="{FF2B5EF4-FFF2-40B4-BE49-F238E27FC236}">
                <a16:creationId xmlns:a16="http://schemas.microsoft.com/office/drawing/2014/main" id="{83E24139-E109-CE4B-A4DB-C2D2B709E6B5}"/>
              </a:ext>
            </a:extLst>
          </p:cNvPr>
          <p:cNvSpPr/>
          <p:nvPr/>
        </p:nvSpPr>
        <p:spPr>
          <a:xfrm>
            <a:off x="3602902" y="1968813"/>
            <a:ext cx="756084" cy="586883"/>
          </a:xfrm>
          <a:prstGeom prst="can">
            <a:avLst>
              <a:gd name="adj" fmla="val 15969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Macro 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84A89A-3990-564D-AE1E-F66BB6738DF2}"/>
              </a:ext>
            </a:extLst>
          </p:cNvPr>
          <p:cNvSpPr/>
          <p:nvPr/>
        </p:nvSpPr>
        <p:spPr>
          <a:xfrm>
            <a:off x="4709618" y="1281984"/>
            <a:ext cx="1951927" cy="43204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 cap="flat">
            <a:solidFill>
              <a:schemeClr val="tx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ollecting Dataset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左大括号 6">
            <a:extLst>
              <a:ext uri="{FF2B5EF4-FFF2-40B4-BE49-F238E27FC236}">
                <a16:creationId xmlns:a16="http://schemas.microsoft.com/office/drawing/2014/main" id="{39CFCBE4-14C5-5048-ADB3-9E474621FDD1}"/>
              </a:ext>
            </a:extLst>
          </p:cNvPr>
          <p:cNvSpPr/>
          <p:nvPr/>
        </p:nvSpPr>
        <p:spPr>
          <a:xfrm rot="5400000">
            <a:off x="2770029" y="331400"/>
            <a:ext cx="254781" cy="3020052"/>
          </a:xfrm>
          <a:prstGeom prst="leftBrace">
            <a:avLst>
              <a:gd name="adj1" fmla="val 88490"/>
              <a:gd name="adj2" fmla="val 50000"/>
            </a:avLst>
          </a:prstGeom>
          <a:noFill/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742859"/>
            <a:endParaRPr lang="zh-CN" altLang="en-US" sz="1462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E98E6CB8-2627-914E-AAFF-D6777370DF4D}"/>
              </a:ext>
            </a:extLst>
          </p:cNvPr>
          <p:cNvSpPr/>
          <p:nvPr/>
        </p:nvSpPr>
        <p:spPr>
          <a:xfrm rot="5400000">
            <a:off x="2770029" y="2424053"/>
            <a:ext cx="254782" cy="688034"/>
          </a:xfrm>
          <a:prstGeom prst="chevron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14B55AE-C897-4845-8285-51515D98B7E9}"/>
              </a:ext>
            </a:extLst>
          </p:cNvPr>
          <p:cNvGrpSpPr/>
          <p:nvPr/>
        </p:nvGrpSpPr>
        <p:grpSpPr>
          <a:xfrm>
            <a:off x="1451554" y="3012929"/>
            <a:ext cx="2907432" cy="606613"/>
            <a:chOff x="1451554" y="3012929"/>
            <a:chExt cx="2907432" cy="6066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圆柱体 4">
              <a:extLst>
                <a:ext uri="{FF2B5EF4-FFF2-40B4-BE49-F238E27FC236}">
                  <a16:creationId xmlns:a16="http://schemas.microsoft.com/office/drawing/2014/main" id="{C0969A33-0213-3946-8D45-208AA9AFA0E3}"/>
                </a:ext>
              </a:extLst>
            </p:cNvPr>
            <p:cNvSpPr/>
            <p:nvPr/>
          </p:nvSpPr>
          <p:spPr>
            <a:xfrm>
              <a:off x="1451554" y="3032659"/>
              <a:ext cx="756084" cy="586883"/>
            </a:xfrm>
            <a:prstGeom prst="can">
              <a:avLst>
                <a:gd name="adj" fmla="val 1346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Daily Trading</a:t>
              </a:r>
            </a:p>
            <a:p>
              <a:pPr algn="ctr" defTabSz="742859"/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圆柱体 4">
              <a:extLst>
                <a:ext uri="{FF2B5EF4-FFF2-40B4-BE49-F238E27FC236}">
                  <a16:creationId xmlns:a16="http://schemas.microsoft.com/office/drawing/2014/main" id="{BF8F64CC-5785-FF4D-8632-4A57569EC55F}"/>
                </a:ext>
              </a:extLst>
            </p:cNvPr>
            <p:cNvSpPr/>
            <p:nvPr/>
          </p:nvSpPr>
          <p:spPr>
            <a:xfrm>
              <a:off x="2321398" y="3012930"/>
              <a:ext cx="1170130" cy="586883"/>
            </a:xfrm>
            <a:prstGeom prst="can">
              <a:avLst>
                <a:gd name="adj" fmla="val 1596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Fundamental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圆柱体 4">
              <a:extLst>
                <a:ext uri="{FF2B5EF4-FFF2-40B4-BE49-F238E27FC236}">
                  <a16:creationId xmlns:a16="http://schemas.microsoft.com/office/drawing/2014/main" id="{5312EDEE-3C6E-4C4E-BCEC-5F2B262E9525}"/>
                </a:ext>
              </a:extLst>
            </p:cNvPr>
            <p:cNvSpPr/>
            <p:nvPr/>
          </p:nvSpPr>
          <p:spPr>
            <a:xfrm>
              <a:off x="3602902" y="3012929"/>
              <a:ext cx="756084" cy="586883"/>
            </a:xfrm>
            <a:prstGeom prst="can">
              <a:avLst>
                <a:gd name="adj" fmla="val 1596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Macro 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6A8F12B-D529-FC42-9BA4-AABB0A2D01BD}"/>
              </a:ext>
            </a:extLst>
          </p:cNvPr>
          <p:cNvSpPr/>
          <p:nvPr/>
        </p:nvSpPr>
        <p:spPr>
          <a:xfrm>
            <a:off x="6775306" y="1276417"/>
            <a:ext cx="1951927" cy="432048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Factor Engineering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圆角 113">
            <a:extLst>
              <a:ext uri="{FF2B5EF4-FFF2-40B4-BE49-F238E27FC236}">
                <a16:creationId xmlns:a16="http://schemas.microsoft.com/office/drawing/2014/main" id="{49588230-8B53-CB4D-8C5E-496595C95874}"/>
              </a:ext>
            </a:extLst>
          </p:cNvPr>
          <p:cNvSpPr/>
          <p:nvPr/>
        </p:nvSpPr>
        <p:spPr>
          <a:xfrm>
            <a:off x="1501561" y="4415773"/>
            <a:ext cx="708463" cy="3077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MLP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43BC51-3A19-414A-903C-F20F61E0BC20}"/>
              </a:ext>
            </a:extLst>
          </p:cNvPr>
          <p:cNvSpPr txBox="1"/>
          <p:nvPr/>
        </p:nvSpPr>
        <p:spPr>
          <a:xfrm>
            <a:off x="1453938" y="4059285"/>
            <a:ext cx="2527006" cy="307777"/>
          </a:xfrm>
          <a:prstGeom prst="rect">
            <a:avLst/>
          </a:prstGeom>
          <a:noFill/>
          <a:ln w="6350" cap="flat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</a:t>
            </a:r>
            <a:r>
              <a:rPr lang="en-US" altLang="zh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chine Learning Models </a:t>
            </a:r>
            <a:r>
              <a:rPr lang="en-US" altLang="zh-CN" sz="14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🔥</a:t>
            </a:r>
            <a:endParaRPr lang="en-CN" sz="1400" dirty="0"/>
          </a:p>
        </p:txBody>
      </p:sp>
      <p:sp>
        <p:nvSpPr>
          <p:cNvPr id="28" name="矩形: 圆角 113">
            <a:extLst>
              <a:ext uri="{FF2B5EF4-FFF2-40B4-BE49-F238E27FC236}">
                <a16:creationId xmlns:a16="http://schemas.microsoft.com/office/drawing/2014/main" id="{BF32DD4F-2143-3849-A7E3-8B5294836B3C}"/>
              </a:ext>
            </a:extLst>
          </p:cNvPr>
          <p:cNvSpPr/>
          <p:nvPr/>
        </p:nvSpPr>
        <p:spPr>
          <a:xfrm>
            <a:off x="2331213" y="4415684"/>
            <a:ext cx="708463" cy="3077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LSTM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: 圆角 113">
            <a:extLst>
              <a:ext uri="{FF2B5EF4-FFF2-40B4-BE49-F238E27FC236}">
                <a16:creationId xmlns:a16="http://schemas.microsoft.com/office/drawing/2014/main" id="{B48440E0-D782-314A-975A-E664828F7591}"/>
              </a:ext>
            </a:extLst>
          </p:cNvPr>
          <p:cNvSpPr/>
          <p:nvPr/>
        </p:nvSpPr>
        <p:spPr>
          <a:xfrm>
            <a:off x="3603781" y="4415683"/>
            <a:ext cx="708463" cy="3077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Conv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矩形: 圆角 113">
            <a:extLst>
              <a:ext uri="{FF2B5EF4-FFF2-40B4-BE49-F238E27FC236}">
                <a16:creationId xmlns:a16="http://schemas.microsoft.com/office/drawing/2014/main" id="{2ACFD9A8-789A-424F-A1A6-EAEF37246A48}"/>
              </a:ext>
            </a:extLst>
          </p:cNvPr>
          <p:cNvSpPr/>
          <p:nvPr/>
        </p:nvSpPr>
        <p:spPr>
          <a:xfrm>
            <a:off x="3039677" y="4418475"/>
            <a:ext cx="560108" cy="307777"/>
          </a:xfrm>
          <a:prstGeom prst="roundRect">
            <a:avLst/>
          </a:prstGeom>
          <a:noFill/>
          <a:ln w="1270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···</a:t>
            </a:r>
            <a:endParaRPr lang="zh-CN" altLang="en-US" sz="1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58D0856E-EF33-6940-A422-FF7356AFBDC7}"/>
              </a:ext>
            </a:extLst>
          </p:cNvPr>
          <p:cNvSpPr/>
          <p:nvPr/>
        </p:nvSpPr>
        <p:spPr>
          <a:xfrm rot="5400000">
            <a:off x="2779072" y="3505171"/>
            <a:ext cx="254782" cy="688034"/>
          </a:xfrm>
          <a:prstGeom prst="chevron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FD6610A-9542-8C46-8C49-BAA5AC9800DA}"/>
              </a:ext>
            </a:extLst>
          </p:cNvPr>
          <p:cNvCxnSpPr>
            <a:stCxn id="24" idx="3"/>
            <a:endCxn id="25" idx="3"/>
          </p:cNvCxnSpPr>
          <p:nvPr/>
        </p:nvCxnSpPr>
        <p:spPr>
          <a:xfrm rot="5400000">
            <a:off x="4178316" y="3780482"/>
            <a:ext cx="850756" cy="489416"/>
          </a:xfrm>
          <a:prstGeom prst="bentConnector2">
            <a:avLst/>
          </a:prstGeom>
          <a:ln w="19050" cap="flat">
            <a:solidFill>
              <a:schemeClr val="bg2"/>
            </a:solidFill>
            <a:prstDash val="dash"/>
            <a:miter lim="800000"/>
            <a:headEnd type="none" w="lg" len="lg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柱体 4">
            <a:extLst>
              <a:ext uri="{FF2B5EF4-FFF2-40B4-BE49-F238E27FC236}">
                <a16:creationId xmlns:a16="http://schemas.microsoft.com/office/drawing/2014/main" id="{799C96FB-072A-F744-A5A5-557844E2765F}"/>
              </a:ext>
            </a:extLst>
          </p:cNvPr>
          <p:cNvSpPr/>
          <p:nvPr/>
        </p:nvSpPr>
        <p:spPr>
          <a:xfrm>
            <a:off x="4470360" y="3012929"/>
            <a:ext cx="756084" cy="586883"/>
          </a:xfrm>
          <a:prstGeom prst="can">
            <a:avLst>
              <a:gd name="adj" fmla="val 15969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Return 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Labels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F50FC44-56E4-0C4D-AC68-E99F23585375}"/>
              </a:ext>
            </a:extLst>
          </p:cNvPr>
          <p:cNvSpPr/>
          <p:nvPr/>
        </p:nvSpPr>
        <p:spPr>
          <a:xfrm>
            <a:off x="4709618" y="1803354"/>
            <a:ext cx="1951927" cy="432048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bg2"/>
            </a:solidFill>
            <a:prstDash val="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en-US" altLang="zh-CN" sz="1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ing Model</a:t>
            </a:r>
            <a:endParaRPr lang="en-CN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480889A-72E3-D94A-A5C7-B427AE17EC61}"/>
              </a:ext>
            </a:extLst>
          </p:cNvPr>
          <p:cNvSpPr/>
          <p:nvPr/>
        </p:nvSpPr>
        <p:spPr>
          <a:xfrm>
            <a:off x="1453940" y="5287819"/>
            <a:ext cx="2905046" cy="751934"/>
          </a:xfrm>
          <a:prstGeom prst="roundRect">
            <a:avLst>
              <a:gd name="adj" fmla="val 10252"/>
            </a:avLst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CN" sz="1400" dirty="0" err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: 圆角 113">
            <a:extLst>
              <a:ext uri="{FF2B5EF4-FFF2-40B4-BE49-F238E27FC236}">
                <a16:creationId xmlns:a16="http://schemas.microsoft.com/office/drawing/2014/main" id="{22B8EDA8-A249-A745-98B6-748F5CBEAA26}"/>
              </a:ext>
            </a:extLst>
          </p:cNvPr>
          <p:cNvSpPr/>
          <p:nvPr/>
        </p:nvSpPr>
        <p:spPr>
          <a:xfrm>
            <a:off x="1501561" y="5629612"/>
            <a:ext cx="708463" cy="3077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MLP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矩形: 圆角 113">
            <a:extLst>
              <a:ext uri="{FF2B5EF4-FFF2-40B4-BE49-F238E27FC236}">
                <a16:creationId xmlns:a16="http://schemas.microsoft.com/office/drawing/2014/main" id="{2A89051F-D278-504A-B8B1-BAE91AA4A4EC}"/>
              </a:ext>
            </a:extLst>
          </p:cNvPr>
          <p:cNvSpPr/>
          <p:nvPr/>
        </p:nvSpPr>
        <p:spPr>
          <a:xfrm>
            <a:off x="2331213" y="5629612"/>
            <a:ext cx="708463" cy="3077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LSTM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矩形: 圆角 113">
            <a:extLst>
              <a:ext uri="{FF2B5EF4-FFF2-40B4-BE49-F238E27FC236}">
                <a16:creationId xmlns:a16="http://schemas.microsoft.com/office/drawing/2014/main" id="{74835E9B-18D8-554C-8280-734206E4C56F}"/>
              </a:ext>
            </a:extLst>
          </p:cNvPr>
          <p:cNvSpPr/>
          <p:nvPr/>
        </p:nvSpPr>
        <p:spPr>
          <a:xfrm>
            <a:off x="3598247" y="5629612"/>
            <a:ext cx="708463" cy="3077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2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Conv</a:t>
            </a:r>
            <a:endParaRPr lang="zh-CN" altLang="en-US" sz="12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矩形: 圆角 113">
            <a:extLst>
              <a:ext uri="{FF2B5EF4-FFF2-40B4-BE49-F238E27FC236}">
                <a16:creationId xmlns:a16="http://schemas.microsoft.com/office/drawing/2014/main" id="{8BDC828D-F8F5-834A-A44E-CDCD2AE37426}"/>
              </a:ext>
            </a:extLst>
          </p:cNvPr>
          <p:cNvSpPr/>
          <p:nvPr/>
        </p:nvSpPr>
        <p:spPr>
          <a:xfrm>
            <a:off x="3039677" y="5629270"/>
            <a:ext cx="560108" cy="307777"/>
          </a:xfrm>
          <a:prstGeom prst="roundRect">
            <a:avLst/>
          </a:prstGeom>
          <a:noFill/>
          <a:ln w="1270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···</a:t>
            </a:r>
            <a:endParaRPr lang="zh-CN" altLang="en-US" sz="1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E530B4-B56E-154E-8704-2F41948C2052}"/>
              </a:ext>
            </a:extLst>
          </p:cNvPr>
          <p:cNvSpPr txBox="1"/>
          <p:nvPr/>
        </p:nvSpPr>
        <p:spPr>
          <a:xfrm>
            <a:off x="1461574" y="5276917"/>
            <a:ext cx="2905046" cy="307777"/>
          </a:xfrm>
          <a:prstGeom prst="rect">
            <a:avLst/>
          </a:prstGeom>
          <a:noFill/>
          <a:ln w="6350" cap="flat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 </a:t>
            </a:r>
            <a:r>
              <a:rPr lang="en-US" altLang="zh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</a:t>
            </a:r>
            <a:r>
              <a:rPr lang="en-CN" sz="1400" dirty="0"/>
              <a:t>❄️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8B8114-1238-A54D-ABC1-B037541DACF7}"/>
              </a:ext>
            </a:extLst>
          </p:cNvPr>
          <p:cNvCxnSpPr>
            <a:stCxn id="25" idx="2"/>
            <a:endCxn id="42" idx="0"/>
          </p:cNvCxnSpPr>
          <p:nvPr/>
        </p:nvCxnSpPr>
        <p:spPr>
          <a:xfrm>
            <a:off x="2906463" y="4826535"/>
            <a:ext cx="7634" cy="450382"/>
          </a:xfrm>
          <a:prstGeom prst="straightConnector1">
            <a:avLst/>
          </a:prstGeom>
          <a:ln w="19050" cap="flat">
            <a:solidFill>
              <a:schemeClr val="tx1"/>
            </a:solidFill>
            <a:miter lim="800000"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Arrow 46">
            <a:extLst>
              <a:ext uri="{FF2B5EF4-FFF2-40B4-BE49-F238E27FC236}">
                <a16:creationId xmlns:a16="http://schemas.microsoft.com/office/drawing/2014/main" id="{17B3BBCE-6575-674F-A224-DB12F52C83DB}"/>
              </a:ext>
            </a:extLst>
          </p:cNvPr>
          <p:cNvSpPr/>
          <p:nvPr/>
        </p:nvSpPr>
        <p:spPr>
          <a:xfrm>
            <a:off x="4515311" y="5453093"/>
            <a:ext cx="456285" cy="35235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圆柱体 4">
            <a:extLst>
              <a:ext uri="{FF2B5EF4-FFF2-40B4-BE49-F238E27FC236}">
                <a16:creationId xmlns:a16="http://schemas.microsoft.com/office/drawing/2014/main" id="{F635F003-C674-A441-A9E2-5753D229EC30}"/>
              </a:ext>
            </a:extLst>
          </p:cNvPr>
          <p:cNvSpPr/>
          <p:nvPr/>
        </p:nvSpPr>
        <p:spPr>
          <a:xfrm>
            <a:off x="5130199" y="5287819"/>
            <a:ext cx="1241586" cy="751933"/>
          </a:xfrm>
          <a:prstGeom prst="can">
            <a:avLst>
              <a:gd name="adj" fmla="val 15969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Future Return </a:t>
            </a:r>
          </a:p>
          <a:p>
            <a:pPr algn="ctr" defTabSz="742859"/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Prediction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91A1141-309B-2D42-966B-42BDB7FEE7C9}"/>
              </a:ext>
            </a:extLst>
          </p:cNvPr>
          <p:cNvSpPr/>
          <p:nvPr/>
        </p:nvSpPr>
        <p:spPr>
          <a:xfrm>
            <a:off x="1387394" y="2973396"/>
            <a:ext cx="3020053" cy="699779"/>
          </a:xfrm>
          <a:prstGeom prst="roundRect">
            <a:avLst/>
          </a:prstGeom>
          <a:noFill/>
          <a:ln w="19050" cap="flat">
            <a:solidFill>
              <a:schemeClr val="accent1">
                <a:lumMod val="60000"/>
                <a:lumOff val="40000"/>
              </a:schemeClr>
            </a:solidFill>
            <a:prstDash val="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2B50F2CE-9431-FB4B-A6DA-B433CE077C97}"/>
              </a:ext>
            </a:extLst>
          </p:cNvPr>
          <p:cNvSpPr/>
          <p:nvPr/>
        </p:nvSpPr>
        <p:spPr>
          <a:xfrm>
            <a:off x="6506018" y="5458392"/>
            <a:ext cx="456285" cy="35235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76D7744-550E-4B48-9BDA-4D3FF128B607}"/>
              </a:ext>
            </a:extLst>
          </p:cNvPr>
          <p:cNvSpPr/>
          <p:nvPr/>
        </p:nvSpPr>
        <p:spPr>
          <a:xfrm>
            <a:off x="7107052" y="5276916"/>
            <a:ext cx="1620180" cy="762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Actions</a:t>
            </a:r>
          </a:p>
          <a:p>
            <a:pPr algn="ctr"/>
            <a:r>
              <a:rPr lang="en-CN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Backtesting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9814FF3-C872-B64B-A732-1AD3C5363631}"/>
              </a:ext>
            </a:extLst>
          </p:cNvPr>
          <p:cNvSpPr/>
          <p:nvPr/>
        </p:nvSpPr>
        <p:spPr>
          <a:xfrm>
            <a:off x="6775305" y="1803354"/>
            <a:ext cx="1951927" cy="432048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N" sz="16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Backtesting</a:t>
            </a:r>
          </a:p>
        </p:txBody>
      </p:sp>
      <p:sp>
        <p:nvSpPr>
          <p:cNvPr id="54" name="Notched Right Arrow 53">
            <a:extLst>
              <a:ext uri="{FF2B5EF4-FFF2-40B4-BE49-F238E27FC236}">
                <a16:creationId xmlns:a16="http://schemas.microsoft.com/office/drawing/2014/main" id="{DC493414-0838-6846-8FFA-F0B2D4F76FD1}"/>
              </a:ext>
            </a:extLst>
          </p:cNvPr>
          <p:cNvSpPr/>
          <p:nvPr/>
        </p:nvSpPr>
        <p:spPr>
          <a:xfrm>
            <a:off x="5475703" y="3071855"/>
            <a:ext cx="566164" cy="477893"/>
          </a:xfrm>
          <a:prstGeom prst="notchedRightArrow">
            <a:avLst/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FDF741-9DFA-504B-B0C0-EB27C6903985}"/>
              </a:ext>
            </a:extLst>
          </p:cNvPr>
          <p:cNvSpPr/>
          <p:nvPr/>
        </p:nvSpPr>
        <p:spPr>
          <a:xfrm>
            <a:off x="6294283" y="3012929"/>
            <a:ext cx="2432949" cy="5868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Importance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551308-D995-3B49-99EC-AC558601EA1E}"/>
              </a:ext>
            </a:extLst>
          </p:cNvPr>
          <p:cNvSpPr/>
          <p:nvPr/>
        </p:nvSpPr>
        <p:spPr>
          <a:xfrm>
            <a:off x="4709618" y="2341664"/>
            <a:ext cx="4017614" cy="43179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Importances Analysis</a:t>
            </a:r>
          </a:p>
        </p:txBody>
      </p:sp>
      <p:sp>
        <p:nvSpPr>
          <p:cNvPr id="64" name="文本占位符 8">
            <a:extLst>
              <a:ext uri="{FF2B5EF4-FFF2-40B4-BE49-F238E27FC236}">
                <a16:creationId xmlns:a16="http://schemas.microsoft.com/office/drawing/2014/main" id="{905C544C-A58A-5047-8C41-9C1C908F1199}"/>
              </a:ext>
            </a:extLst>
          </p:cNvPr>
          <p:cNvSpPr txBox="1">
            <a:spLocks/>
          </p:cNvSpPr>
          <p:nvPr/>
        </p:nvSpPr>
        <p:spPr>
          <a:xfrm>
            <a:off x="1435856" y="6274690"/>
            <a:ext cx="6631264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1. </a:t>
            </a:r>
            <a:r>
              <a:rPr lang="en-US" sz="1400" dirty="0"/>
              <a:t>The Framework of Data Analysis Project 1.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EB06B39-8131-7145-9CB7-AB51BF08C24B}"/>
              </a:ext>
            </a:extLst>
          </p:cNvPr>
          <p:cNvSpPr/>
          <p:nvPr/>
        </p:nvSpPr>
        <p:spPr>
          <a:xfrm>
            <a:off x="6294283" y="4069055"/>
            <a:ext cx="2432949" cy="7628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Adjustance for </a:t>
            </a:r>
          </a:p>
          <a:p>
            <a:pPr algn="ctr"/>
            <a:r>
              <a: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Overfitting</a:t>
            </a:r>
          </a:p>
        </p:txBody>
      </p:sp>
      <p:sp>
        <p:nvSpPr>
          <p:cNvPr id="67" name="Notched Right Arrow 66">
            <a:extLst>
              <a:ext uri="{FF2B5EF4-FFF2-40B4-BE49-F238E27FC236}">
                <a16:creationId xmlns:a16="http://schemas.microsoft.com/office/drawing/2014/main" id="{5722FE74-E0AD-CC4F-AEA5-A90B774C261A}"/>
              </a:ext>
            </a:extLst>
          </p:cNvPr>
          <p:cNvSpPr/>
          <p:nvPr/>
        </p:nvSpPr>
        <p:spPr>
          <a:xfrm rot="10800000">
            <a:off x="5192621" y="4211525"/>
            <a:ext cx="566164" cy="477893"/>
          </a:xfrm>
          <a:prstGeom prst="notchedRightArrow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6704072-C508-0944-9ADE-885671B70A8C}"/>
              </a:ext>
            </a:extLst>
          </p:cNvPr>
          <p:cNvSpPr txBox="1"/>
          <p:nvPr/>
        </p:nvSpPr>
        <p:spPr>
          <a:xfrm>
            <a:off x="3265272" y="3712807"/>
            <a:ext cx="1584316" cy="292388"/>
          </a:xfrm>
          <a:prstGeom prst="rect">
            <a:avLst/>
          </a:prstGeom>
          <a:noFill/>
          <a:ln w="635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742859"/>
            <a:r>
              <a:rPr lang="en-US" altLang="zh-CN" sz="1300" b="1" i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Select &amp; Normalize</a:t>
            </a:r>
            <a:endParaRPr lang="zh-CN" altLang="en-US" sz="1300" b="1" i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Curved Right Arrow 75">
            <a:extLst>
              <a:ext uri="{FF2B5EF4-FFF2-40B4-BE49-F238E27FC236}">
                <a16:creationId xmlns:a16="http://schemas.microsoft.com/office/drawing/2014/main" id="{19CF3F1B-3530-784A-8C03-A4B825233731}"/>
              </a:ext>
            </a:extLst>
          </p:cNvPr>
          <p:cNvSpPr/>
          <p:nvPr/>
        </p:nvSpPr>
        <p:spPr>
          <a:xfrm>
            <a:off x="754649" y="3321781"/>
            <a:ext cx="576064" cy="2307488"/>
          </a:xfrm>
          <a:prstGeom prst="curvedRightArrow">
            <a:avLst/>
          </a:pr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chemeClr val="accent1">
                <a:lumMod val="60000"/>
                <a:lumOff val="4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CN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05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3.1 Select &amp; Normalize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154E506-A4BF-1045-958A-6DB9BD0761BE}"/>
              </a:ext>
            </a:extLst>
          </p:cNvPr>
          <p:cNvGrpSpPr/>
          <p:nvPr/>
        </p:nvGrpSpPr>
        <p:grpSpPr>
          <a:xfrm>
            <a:off x="392251" y="1870502"/>
            <a:ext cx="4815296" cy="4344003"/>
            <a:chOff x="4781426" y="1665598"/>
            <a:chExt cx="4815296" cy="43440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AC53568-2EFC-A843-8FA5-E71CB4211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426" y="1665598"/>
              <a:ext cx="4815296" cy="3697672"/>
            </a:xfrm>
            <a:prstGeom prst="rect">
              <a:avLst/>
            </a:prstGeom>
          </p:spPr>
        </p:pic>
        <p:sp>
          <p:nvSpPr>
            <p:cNvPr id="51" name="文本占位符 8">
              <a:extLst>
                <a:ext uri="{FF2B5EF4-FFF2-40B4-BE49-F238E27FC236}">
                  <a16:creationId xmlns:a16="http://schemas.microsoft.com/office/drawing/2014/main" id="{8EAADE46-A89C-F646-A30D-C4FA5B94AF20}"/>
                </a:ext>
              </a:extLst>
            </p:cNvPr>
            <p:cNvSpPr txBox="1">
              <a:spLocks/>
            </p:cNvSpPr>
            <p:nvPr/>
          </p:nvSpPr>
          <p:spPr>
            <a:xfrm>
              <a:off x="4781426" y="5363270"/>
              <a:ext cx="4815296" cy="64633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00000"/>
                </a:lnSpc>
              </a:pPr>
              <a:r>
                <a:rPr lang="en-US" sz="1400" b="1" dirty="0"/>
                <a:t>Fig 2. </a:t>
              </a:r>
              <a:r>
                <a:rPr lang="en-US" sz="1400" dirty="0"/>
                <a:t>The Distribution of Nan Factors Percentage. We dropped samples where the percentage of </a:t>
              </a:r>
              <a:r>
                <a:rPr lang="en-US" sz="1400" dirty="0" err="1"/>
                <a:t>NaN</a:t>
              </a:r>
              <a:r>
                <a:rPr lang="en-US" sz="1400" dirty="0"/>
                <a:t> factors was greater than 10%.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97C4EFE-7C5E-9746-8290-615FD96D8E8D}"/>
                </a:ext>
              </a:extLst>
            </p:cNvPr>
            <p:cNvCxnSpPr>
              <a:cxnSpLocks/>
            </p:cNvCxnSpPr>
            <p:nvPr/>
          </p:nvCxnSpPr>
          <p:spPr>
            <a:xfrm>
              <a:off x="6284354" y="1665598"/>
              <a:ext cx="0" cy="3456384"/>
            </a:xfrm>
            <a:prstGeom prst="line">
              <a:avLst/>
            </a:prstGeom>
            <a:ln w="19050" cap="flat">
              <a:solidFill>
                <a:srgbClr val="C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6097199C-7DEB-0C42-9216-0E5A2985DC1E}"/>
                </a:ext>
              </a:extLst>
            </p:cNvPr>
            <p:cNvSpPr/>
            <p:nvPr/>
          </p:nvSpPr>
          <p:spPr>
            <a:xfrm rot="2703471">
              <a:off x="7195246" y="3057226"/>
              <a:ext cx="914520" cy="914418"/>
            </a:xfrm>
            <a:prstGeom prst="plus">
              <a:avLst>
                <a:gd name="adj" fmla="val 43665"/>
              </a:avLst>
            </a:prstGeom>
            <a:solidFill>
              <a:srgbClr val="9B1717"/>
            </a:solidFill>
            <a:ln w="6350" cap="flat">
              <a:solidFill>
                <a:srgbClr val="9B1717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790CA8A-D719-7C45-B94B-D34D4DDA6AF3}"/>
              </a:ext>
            </a:extLst>
          </p:cNvPr>
          <p:cNvGrpSpPr/>
          <p:nvPr/>
        </p:nvGrpSpPr>
        <p:grpSpPr>
          <a:xfrm>
            <a:off x="5911145" y="1354031"/>
            <a:ext cx="3623852" cy="5182188"/>
            <a:chOff x="6022085" y="1233550"/>
            <a:chExt cx="3623852" cy="518218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AE0490B-CA7A-0840-8BC1-063458407343}"/>
                </a:ext>
              </a:extLst>
            </p:cNvPr>
            <p:cNvSpPr txBox="1"/>
            <p:nvPr/>
          </p:nvSpPr>
          <p:spPr>
            <a:xfrm>
              <a:off x="8030180" y="1839109"/>
              <a:ext cx="1241939" cy="40011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 have too many NaN</a:t>
              </a:r>
              <a:r>
                <a:rPr lang="zh-CN" altLang="en-US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Factors</a:t>
              </a:r>
              <a:endParaRPr lang="en-CN" sz="1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F068FE2-BCA0-1242-B0D3-A86D146E4A76}"/>
                </a:ext>
              </a:extLst>
            </p:cNvPr>
            <p:cNvSpPr txBox="1"/>
            <p:nvPr/>
          </p:nvSpPr>
          <p:spPr>
            <a:xfrm>
              <a:off x="6252065" y="1839109"/>
              <a:ext cx="1241931" cy="40011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 have </a:t>
              </a:r>
            </a:p>
            <a:p>
              <a:pPr algn="ctr"/>
              <a:r>
                <a:rPr lang="en-CN" sz="1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NaN Label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5705312-4B14-534D-90B6-DD334B62EFA0}"/>
                </a:ext>
              </a:extLst>
            </p:cNvPr>
            <p:cNvCxnSpPr>
              <a:cxnSpLocks/>
            </p:cNvCxnSpPr>
            <p:nvPr/>
          </p:nvCxnSpPr>
          <p:spPr>
            <a:xfrm>
              <a:off x="7512153" y="1773610"/>
              <a:ext cx="0" cy="535669"/>
            </a:xfrm>
            <a:prstGeom prst="straightConnector1">
              <a:avLst/>
            </a:prstGeom>
            <a:ln w="19050" cap="flat">
              <a:solidFill>
                <a:srgbClr val="C00000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898968F-A92E-DC40-9230-52A4E4015D3C}"/>
                </a:ext>
              </a:extLst>
            </p:cNvPr>
            <p:cNvCxnSpPr>
              <a:cxnSpLocks/>
            </p:cNvCxnSpPr>
            <p:nvPr/>
          </p:nvCxnSpPr>
          <p:spPr>
            <a:xfrm>
              <a:off x="8052266" y="1773610"/>
              <a:ext cx="0" cy="535669"/>
            </a:xfrm>
            <a:prstGeom prst="straightConnector1">
              <a:avLst/>
            </a:prstGeom>
            <a:ln w="19050" cap="flat">
              <a:solidFill>
                <a:srgbClr val="C00000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9371F0E5-379B-824A-9398-8F3B331F7CFC}"/>
                </a:ext>
              </a:extLst>
            </p:cNvPr>
            <p:cNvSpPr/>
            <p:nvPr/>
          </p:nvSpPr>
          <p:spPr>
            <a:xfrm>
              <a:off x="6252066" y="1233550"/>
              <a:ext cx="3020053" cy="5400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Samples </a:t>
              </a:r>
            </a:p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(500 stocks, 606475 samples)</a:t>
              </a: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9154EDEF-C6D9-5440-ADF6-483C38C9BC5C}"/>
                </a:ext>
              </a:extLst>
            </p:cNvPr>
            <p:cNvSpPr/>
            <p:nvPr/>
          </p:nvSpPr>
          <p:spPr>
            <a:xfrm>
              <a:off x="6252066" y="2309279"/>
              <a:ext cx="3020053" cy="5400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Slected Samples </a:t>
              </a:r>
              <a:r>
                <a:rPr lang="en-US" altLang="zh-CN" sz="1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Fill </a:t>
              </a:r>
              <a:r>
                <a:rPr lang="en-US" altLang="zh-CN" sz="1400" i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NaN</a:t>
              </a:r>
              <a:r>
                <a:rPr lang="en-US" altLang="zh-CN" sz="14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by 0</a:t>
              </a:r>
              <a:r>
                <a:rPr lang="en-US" altLang="zh-CN" sz="1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CN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(3</a:t>
              </a:r>
              <a:r>
                <a:rPr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stocks, 449765 samples)</a:t>
              </a: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70012F67-1B2F-6340-84F2-2B6C34F06419}"/>
                </a:ext>
              </a:extLst>
            </p:cNvPr>
            <p:cNvSpPr/>
            <p:nvPr/>
          </p:nvSpPr>
          <p:spPr>
            <a:xfrm>
              <a:off x="6252066" y="3384838"/>
              <a:ext cx="3020053" cy="54006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Normed Samples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8C416A7-1F0E-1843-9D9A-DAC64DD3C0EF}"/>
                </a:ext>
              </a:extLst>
            </p:cNvPr>
            <p:cNvCxnSpPr>
              <a:cxnSpLocks/>
              <a:stCxn id="87" idx="2"/>
              <a:endCxn id="88" idx="0"/>
            </p:cNvCxnSpPr>
            <p:nvPr/>
          </p:nvCxnSpPr>
          <p:spPr>
            <a:xfrm>
              <a:off x="7762093" y="2849339"/>
              <a:ext cx="0" cy="535499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prstDash val="dash"/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0AD0EAD-0BFE-8540-BA57-961419F37781}"/>
                </a:ext>
              </a:extLst>
            </p:cNvPr>
            <p:cNvSpPr txBox="1"/>
            <p:nvPr/>
          </p:nvSpPr>
          <p:spPr>
            <a:xfrm>
              <a:off x="7834011" y="2934349"/>
              <a:ext cx="1440815" cy="40011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 Sectional</a:t>
              </a:r>
            </a:p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Z-Score Normalization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5A37AC1-F5AE-3F4E-902E-47CC7B421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831" y="4010078"/>
              <a:ext cx="2266521" cy="1740465"/>
            </a:xfrm>
            <a:prstGeom prst="rect">
              <a:avLst/>
            </a:prstGeom>
          </p:spPr>
        </p:pic>
        <p:sp>
          <p:nvSpPr>
            <p:cNvPr id="92" name="文本占位符 8">
              <a:extLst>
                <a:ext uri="{FF2B5EF4-FFF2-40B4-BE49-F238E27FC236}">
                  <a16:creationId xmlns:a16="http://schemas.microsoft.com/office/drawing/2014/main" id="{0733D834-9E9B-BF44-BC8C-041A82E6B17B}"/>
                </a:ext>
              </a:extLst>
            </p:cNvPr>
            <p:cNvSpPr txBox="1">
              <a:spLocks/>
            </p:cNvSpPr>
            <p:nvPr/>
          </p:nvSpPr>
          <p:spPr>
            <a:xfrm>
              <a:off x="6022085" y="5769407"/>
              <a:ext cx="3623852" cy="646331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00000"/>
                </a:lnSpc>
              </a:pPr>
              <a:r>
                <a:rPr lang="en-CN" sz="1400" b="1" dirty="0"/>
                <a:t>Fig 3. </a:t>
              </a:r>
              <a:r>
                <a:rPr lang="en-CN" sz="1400" dirty="0"/>
                <a:t>The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Select &amp; Normalize Workflow. We also present the normed data distribution here.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7742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 In-Sample &amp; Out-Sample Modeling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40696F4-2D6B-394C-A2C6-79572340C6AE}"/>
              </a:ext>
            </a:extLst>
          </p:cNvPr>
          <p:cNvGrpSpPr/>
          <p:nvPr/>
        </p:nvGrpSpPr>
        <p:grpSpPr>
          <a:xfrm>
            <a:off x="415702" y="1269554"/>
            <a:ext cx="9066396" cy="4932548"/>
            <a:chOff x="530718" y="1161542"/>
            <a:chExt cx="9066396" cy="493254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F695562-7FE3-6948-BCC4-C796B12530B2}"/>
                </a:ext>
              </a:extLst>
            </p:cNvPr>
            <p:cNvSpPr/>
            <p:nvPr/>
          </p:nvSpPr>
          <p:spPr>
            <a:xfrm>
              <a:off x="4564114" y="1358001"/>
              <a:ext cx="2073155" cy="5868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Normed Samples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圆柱体 4">
              <a:extLst>
                <a:ext uri="{FF2B5EF4-FFF2-40B4-BE49-F238E27FC236}">
                  <a16:creationId xmlns:a16="http://schemas.microsoft.com/office/drawing/2014/main" id="{AAFD5A77-5B87-314E-BFD0-1A527C25026C}"/>
                </a:ext>
              </a:extLst>
            </p:cNvPr>
            <p:cNvSpPr/>
            <p:nvPr/>
          </p:nvSpPr>
          <p:spPr>
            <a:xfrm>
              <a:off x="729555" y="1358001"/>
              <a:ext cx="1190292" cy="586883"/>
            </a:xfrm>
            <a:prstGeom prst="can">
              <a:avLst>
                <a:gd name="adj" fmla="val 1596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Normed 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Factors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圆柱体 4">
              <a:extLst>
                <a:ext uri="{FF2B5EF4-FFF2-40B4-BE49-F238E27FC236}">
                  <a16:creationId xmlns:a16="http://schemas.microsoft.com/office/drawing/2014/main" id="{28F49BF6-34FF-1145-8A1D-E88FD64E5017}"/>
                </a:ext>
              </a:extLst>
            </p:cNvPr>
            <p:cNvSpPr/>
            <p:nvPr/>
          </p:nvSpPr>
          <p:spPr>
            <a:xfrm>
              <a:off x="2176160" y="1358001"/>
              <a:ext cx="1190292" cy="586883"/>
            </a:xfrm>
            <a:prstGeom prst="can">
              <a:avLst>
                <a:gd name="adj" fmla="val 1596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Daily Return</a:t>
              </a:r>
            </a:p>
            <a:p>
              <a:pPr algn="ctr" defTabSz="742859"/>
              <a:r>
                <a:rPr lang="en-US" altLang="zh-CN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Label</a:t>
              </a:r>
              <a:endPara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Notched Right Arrow 23">
              <a:extLst>
                <a:ext uri="{FF2B5EF4-FFF2-40B4-BE49-F238E27FC236}">
                  <a16:creationId xmlns:a16="http://schemas.microsoft.com/office/drawing/2014/main" id="{A2553A0D-DC3C-6F43-8F6D-139E282AE7E5}"/>
                </a:ext>
              </a:extLst>
            </p:cNvPr>
            <p:cNvSpPr/>
            <p:nvPr/>
          </p:nvSpPr>
          <p:spPr>
            <a:xfrm>
              <a:off x="3747284" y="1412495"/>
              <a:ext cx="566164" cy="477893"/>
            </a:xfrm>
            <a:prstGeom prst="notchedRight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5BFFDB-9A0C-2446-99FC-E57ACF5788FA}"/>
                </a:ext>
              </a:extLst>
            </p:cNvPr>
            <p:cNvSpPr txBox="1"/>
            <p:nvPr/>
          </p:nvSpPr>
          <p:spPr>
            <a:xfrm>
              <a:off x="6891323" y="1540641"/>
              <a:ext cx="182742" cy="2215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</a:t>
              </a:r>
              <a:endParaRPr lang="en-CN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FB0F10E-4D5F-1844-9D46-7CBA8D6B0BAE}"/>
                </a:ext>
              </a:extLst>
            </p:cNvPr>
            <p:cNvSpPr/>
            <p:nvPr/>
          </p:nvSpPr>
          <p:spPr>
            <a:xfrm>
              <a:off x="7324731" y="1358001"/>
              <a:ext cx="2073154" cy="5868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FAE2B92-10EF-8545-8433-E63A2D96875A}"/>
                </a:ext>
              </a:extLst>
            </p:cNvPr>
            <p:cNvGrpSpPr/>
            <p:nvPr/>
          </p:nvGrpSpPr>
          <p:grpSpPr>
            <a:xfrm>
              <a:off x="7381422" y="1483917"/>
              <a:ext cx="1959771" cy="335045"/>
              <a:chOff x="7333841" y="1474660"/>
              <a:chExt cx="1959771" cy="335045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630C5B1C-2117-2345-AF19-A8382FD7D0CC}"/>
                  </a:ext>
                </a:extLst>
              </p:cNvPr>
              <p:cNvSpPr/>
              <p:nvPr/>
            </p:nvSpPr>
            <p:spPr>
              <a:xfrm>
                <a:off x="7333841" y="1474662"/>
                <a:ext cx="619615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C06B033D-6D9A-C040-A966-D54031E87DBE}"/>
                  </a:ext>
                </a:extLst>
              </p:cNvPr>
              <p:cNvSpPr/>
              <p:nvPr/>
            </p:nvSpPr>
            <p:spPr>
              <a:xfrm>
                <a:off x="7998547" y="1474661"/>
                <a:ext cx="624987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AE169D38-22F6-6F42-84C9-CCA469581D22}"/>
                  </a:ext>
                </a:extLst>
              </p:cNvPr>
              <p:cNvSpPr/>
              <p:nvPr/>
            </p:nvSpPr>
            <p:spPr>
              <a:xfrm>
                <a:off x="8668625" y="1474660"/>
                <a:ext cx="624987" cy="33504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</a:t>
                </a:r>
              </a:p>
            </p:txBody>
          </p:sp>
        </p:grp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BC9DFA8-F34A-4F4B-99BF-E4954E0BDEC4}"/>
                </a:ext>
              </a:extLst>
            </p:cNvPr>
            <p:cNvCxnSpPr>
              <a:cxnSpLocks/>
              <a:stCxn id="23" idx="3"/>
              <a:endCxn id="33" idx="0"/>
            </p:cNvCxnSpPr>
            <p:nvPr/>
          </p:nvCxnSpPr>
          <p:spPr>
            <a:xfrm rot="16200000" flipH="1">
              <a:off x="3500310" y="1215880"/>
              <a:ext cx="1291981" cy="2749988"/>
            </a:xfrm>
            <a:prstGeom prst="bentConnector3">
              <a:avLst>
                <a:gd name="adj1" fmla="val 50000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EC9519EA-55C1-AE48-B5B1-C05013E058A0}"/>
                </a:ext>
              </a:extLst>
            </p:cNvPr>
            <p:cNvCxnSpPr>
              <a:cxnSpLocks/>
              <a:stCxn id="23" idx="3"/>
              <a:endCxn id="54" idx="0"/>
            </p:cNvCxnSpPr>
            <p:nvPr/>
          </p:nvCxnSpPr>
          <p:spPr>
            <a:xfrm rot="16200000" flipH="1">
              <a:off x="4722174" y="-5984"/>
              <a:ext cx="1295866" cy="5197602"/>
            </a:xfrm>
            <a:prstGeom prst="bentConnector3">
              <a:avLst>
                <a:gd name="adj1" fmla="val 50000"/>
              </a:avLst>
            </a:prstGeom>
            <a:ln w="19050" cap="flat">
              <a:solidFill>
                <a:schemeClr val="bg2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Bent Arrow 49">
              <a:extLst>
                <a:ext uri="{FF2B5EF4-FFF2-40B4-BE49-F238E27FC236}">
                  <a16:creationId xmlns:a16="http://schemas.microsoft.com/office/drawing/2014/main" id="{B3E7CF1B-EF80-1E43-9C94-80826FAB1E95}"/>
                </a:ext>
              </a:extLst>
            </p:cNvPr>
            <p:cNvSpPr/>
            <p:nvPr/>
          </p:nvSpPr>
          <p:spPr>
            <a:xfrm rot="10800000" flipH="1">
              <a:off x="1243794" y="2631204"/>
              <a:ext cx="927572" cy="1389465"/>
            </a:xfrm>
            <a:prstGeom prst="bentArrow">
              <a:avLst>
                <a:gd name="adj1" fmla="val 20267"/>
                <a:gd name="adj2" fmla="val 25000"/>
                <a:gd name="adj3" fmla="val 25000"/>
                <a:gd name="adj4" fmla="val 43750"/>
              </a:avLst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 w="190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9BAC3D8-304E-8A4A-A7AC-DB00147ED227}"/>
                </a:ext>
              </a:extLst>
            </p:cNvPr>
            <p:cNvSpPr txBox="1"/>
            <p:nvPr/>
          </p:nvSpPr>
          <p:spPr>
            <a:xfrm>
              <a:off x="6912575" y="2096435"/>
              <a:ext cx="2684539" cy="492443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sz="13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N" sz="13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iscrete</a:t>
              </a:r>
              <a:r>
                <a:rPr lang="en-US" sz="13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</a:p>
            <a:p>
              <a:r>
                <a:rPr lang="en-US" sz="13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0-decrease; 1-no change; 2- increase</a:t>
              </a:r>
              <a:endParaRPr lang="en-CN" sz="13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E2AB9B3-0D7D-284D-B506-2D72733FEC7C}"/>
                </a:ext>
              </a:extLst>
            </p:cNvPr>
            <p:cNvSpPr txBox="1"/>
            <p:nvPr/>
          </p:nvSpPr>
          <p:spPr>
            <a:xfrm>
              <a:off x="4527223" y="2771522"/>
              <a:ext cx="1003397" cy="292388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MSE Loss</a:t>
              </a:r>
              <a:endParaRPr lang="en-CN" sz="13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F7F4CA5-453C-0049-B7FF-B4159C7A01CB}"/>
                </a:ext>
              </a:extLst>
            </p:cNvPr>
            <p:cNvSpPr txBox="1"/>
            <p:nvPr/>
          </p:nvSpPr>
          <p:spPr>
            <a:xfrm>
              <a:off x="6966294" y="2771522"/>
              <a:ext cx="1003398" cy="292388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 Loss</a:t>
              </a:r>
              <a:endParaRPr lang="en-CN" sz="13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EC74333-5FDB-FD4E-B392-371ADC972489}"/>
                </a:ext>
              </a:extLst>
            </p:cNvPr>
            <p:cNvGrpSpPr/>
            <p:nvPr/>
          </p:nvGrpSpPr>
          <p:grpSpPr>
            <a:xfrm>
              <a:off x="4527222" y="3236865"/>
              <a:ext cx="4437717" cy="1569298"/>
              <a:chOff x="3552764" y="3062689"/>
              <a:chExt cx="4437717" cy="1569298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B443C575-64EE-4F48-AA6D-3B3B8E090D51}"/>
                  </a:ext>
                </a:extLst>
              </p:cNvPr>
              <p:cNvSpPr/>
              <p:nvPr/>
            </p:nvSpPr>
            <p:spPr>
              <a:xfrm>
                <a:off x="3552765" y="3062689"/>
                <a:ext cx="1988141" cy="543186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Modeling</a:t>
                </a:r>
              </a:p>
            </p:txBody>
          </p:sp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9F4C6E23-6731-B342-AF61-199A1D1B4EB2}"/>
                  </a:ext>
                </a:extLst>
              </p:cNvPr>
              <p:cNvSpPr/>
              <p:nvPr/>
            </p:nvSpPr>
            <p:spPr>
              <a:xfrm>
                <a:off x="6000379" y="3066574"/>
                <a:ext cx="1988141" cy="539301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Modeling</a:t>
                </a:r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12E7D3BC-1279-A646-986A-BA1E3B435FB5}"/>
                  </a:ext>
                </a:extLst>
              </p:cNvPr>
              <p:cNvSpPr/>
              <p:nvPr/>
            </p:nvSpPr>
            <p:spPr>
              <a:xfrm>
                <a:off x="3552764" y="4088801"/>
                <a:ext cx="1988141" cy="543186"/>
              </a:xfrm>
              <a:prstGeom prst="roundRect">
                <a:avLst>
                  <a:gd name="adj" fmla="val 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Return Prediction</a:t>
                </a:r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E6781791-E31B-F844-8620-F9B8E0C1B1AD}"/>
                  </a:ext>
                </a:extLst>
              </p:cNvPr>
              <p:cNvSpPr/>
              <p:nvPr/>
            </p:nvSpPr>
            <p:spPr>
              <a:xfrm>
                <a:off x="6002340" y="4088801"/>
                <a:ext cx="1988141" cy="543186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 Prediction</a:t>
                </a:r>
              </a:p>
            </p:txBody>
          </p:sp>
        </p:grpSp>
        <p:sp>
          <p:nvSpPr>
            <p:cNvPr id="94" name="Chevron 93">
              <a:extLst>
                <a:ext uri="{FF2B5EF4-FFF2-40B4-BE49-F238E27FC236}">
                  <a16:creationId xmlns:a16="http://schemas.microsoft.com/office/drawing/2014/main" id="{81366AAB-6334-7145-AF60-78D95444D4D1}"/>
                </a:ext>
              </a:extLst>
            </p:cNvPr>
            <p:cNvSpPr/>
            <p:nvPr/>
          </p:nvSpPr>
          <p:spPr>
            <a:xfrm rot="5400000">
              <a:off x="6622372" y="4763437"/>
              <a:ext cx="254782" cy="688034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solidFill>
                <a:schemeClr val="accent5">
                  <a:lumMod val="20000"/>
                  <a:lumOff val="80000"/>
                </a:schemeClr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CN" sz="1400" dirty="0" err="1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CF565C7C-5305-0C43-A3FE-803DE74831A8}"/>
                </a:ext>
              </a:extLst>
            </p:cNvPr>
            <p:cNvSpPr/>
            <p:nvPr/>
          </p:nvSpPr>
          <p:spPr>
            <a:xfrm>
              <a:off x="5530620" y="5350748"/>
              <a:ext cx="2438289" cy="543186"/>
            </a:xfrm>
            <a:prstGeom prst="roundRect">
              <a:avLst>
                <a:gd name="adj" fmla="val 10252"/>
              </a:avLst>
            </a:prstGeom>
            <a:solidFill>
              <a:schemeClr val="bg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N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F1 Score &amp; ACC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B895BFF-06B1-3345-860B-A44E7EBF07F6}"/>
                </a:ext>
              </a:extLst>
            </p:cNvPr>
            <p:cNvCxnSpPr>
              <a:stCxn id="33" idx="2"/>
              <a:endCxn id="74" idx="0"/>
            </p:cNvCxnSpPr>
            <p:nvPr/>
          </p:nvCxnSpPr>
          <p:spPr>
            <a:xfrm flipH="1">
              <a:off x="5521293" y="3780051"/>
              <a:ext cx="1" cy="482926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C70DF66-6346-6C4A-9563-3BAB4152653A}"/>
                </a:ext>
              </a:extLst>
            </p:cNvPr>
            <p:cNvCxnSpPr>
              <a:cxnSpLocks/>
              <a:stCxn id="54" idx="2"/>
              <a:endCxn id="75" idx="0"/>
            </p:cNvCxnSpPr>
            <p:nvPr/>
          </p:nvCxnSpPr>
          <p:spPr>
            <a:xfrm>
              <a:off x="7968908" y="3780051"/>
              <a:ext cx="1961" cy="482926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miter lim="800000"/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F99DE63-F1FA-B84B-9C19-1B0D576A7CA1}"/>
                </a:ext>
              </a:extLst>
            </p:cNvPr>
            <p:cNvSpPr/>
            <p:nvPr/>
          </p:nvSpPr>
          <p:spPr>
            <a:xfrm>
              <a:off x="530718" y="1161542"/>
              <a:ext cx="9066004" cy="4932548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CN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C5DB0606-7B7C-024B-B635-6C7720899E00}"/>
                </a:ext>
              </a:extLst>
            </p:cNvPr>
            <p:cNvSpPr/>
            <p:nvPr/>
          </p:nvSpPr>
          <p:spPr>
            <a:xfrm>
              <a:off x="842595" y="4662488"/>
              <a:ext cx="2456940" cy="58688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All Samples to Train/Valid/Test</a:t>
              </a:r>
            </a:p>
            <a:p>
              <a:pPr algn="ctr"/>
              <a:r>
                <a:rPr lang="en-CN" sz="1200" b="0" i="0" u="none" strike="noStrike" dirty="0">
                  <a:solidFill>
                    <a:srgbClr val="191B1F"/>
                  </a:solidFill>
                  <a:effectLst/>
                  <a:latin typeface="-apple-system"/>
                </a:rPr>
                <a:t>➸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In-Sample Modeling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C152BA4E-C2FC-814B-9EE2-330616475EA4}"/>
                </a:ext>
              </a:extLst>
            </p:cNvPr>
            <p:cNvSpPr/>
            <p:nvPr/>
          </p:nvSpPr>
          <p:spPr>
            <a:xfrm>
              <a:off x="842595" y="5316536"/>
              <a:ext cx="2456942" cy="58688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Split to Train/Valid/Test</a:t>
              </a:r>
            </a:p>
            <a:p>
              <a:pPr algn="ctr"/>
              <a:r>
                <a:rPr lang="en-CN" sz="1200" b="0" i="0" u="none" strike="noStrike" dirty="0">
                  <a:solidFill>
                    <a:srgbClr val="191B1F"/>
                  </a:solidFill>
                  <a:effectLst/>
                  <a:latin typeface="-apple-system"/>
                </a:rPr>
                <a:t>➸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Out-Sample Modeling</a:t>
              </a:r>
              <a:endParaRPr lang="en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7" name="文本占位符 8">
            <a:extLst>
              <a:ext uri="{FF2B5EF4-FFF2-40B4-BE49-F238E27FC236}">
                <a16:creationId xmlns:a16="http://schemas.microsoft.com/office/drawing/2014/main" id="{7A2E5D69-9076-4B4C-A1EA-BDDF9C38CBC2}"/>
              </a:ext>
            </a:extLst>
          </p:cNvPr>
          <p:cNvSpPr txBox="1">
            <a:spLocks/>
          </p:cNvSpPr>
          <p:nvPr/>
        </p:nvSpPr>
        <p:spPr>
          <a:xfrm>
            <a:off x="1633072" y="6393981"/>
            <a:ext cx="6631264" cy="2154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1pPr>
            <a:lvl2pPr marL="191585" indent="0" algn="l" defTabSz="957925" rtl="0" eaLnBrk="1" latinLnBrk="0" hangingPunct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2pPr>
            <a:lvl3pPr marL="338624" indent="0" algn="l" defTabSz="957925" rtl="0" eaLnBrk="1" latinLnBrk="0" hangingPunct="1">
              <a:lnSpc>
                <a:spcPct val="90000"/>
              </a:lnSpc>
              <a:spcBef>
                <a:spcPts val="629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3pPr>
            <a:lvl4pPr marL="535156" indent="0" algn="l" defTabSz="95792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4pPr>
            <a:lvl5pPr marL="686388" indent="0" algn="l" defTabSz="95792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itchFamily="34" charset="0"/>
              </a:defRPr>
            </a:lvl5pPr>
            <a:lvl6pPr marL="2634295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400" b="1" dirty="0"/>
              <a:t>Fig </a:t>
            </a:r>
            <a:r>
              <a:rPr lang="en-US" altLang="zh-CN" sz="1400" b="1" dirty="0"/>
              <a:t>4</a:t>
            </a:r>
            <a:r>
              <a:rPr lang="en-US" sz="1400" b="1" dirty="0"/>
              <a:t>. </a:t>
            </a:r>
            <a:r>
              <a:rPr lang="en-US" sz="1400" dirty="0"/>
              <a:t>In</a:t>
            </a:r>
            <a:r>
              <a:rPr lang="en-US" altLang="zh-CN" sz="1400" dirty="0"/>
              <a:t>-Sample and Out-Sample Modeling Framework</a:t>
            </a:r>
            <a:r>
              <a:rPr lang="en-US" sz="1400" dirty="0"/>
              <a:t>.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1212D74-A70A-704B-8A9E-85FC61177B4A}"/>
              </a:ext>
            </a:extLst>
          </p:cNvPr>
          <p:cNvSpPr txBox="1"/>
          <p:nvPr/>
        </p:nvSpPr>
        <p:spPr>
          <a:xfrm>
            <a:off x="7216697" y="5006372"/>
            <a:ext cx="1274388" cy="43088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algn="ctr">
              <a:buClr>
                <a:schemeClr val="bg2"/>
              </a:buClr>
            </a:pPr>
            <a:r>
              <a:rPr lang="en-CN" sz="14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Label to</a:t>
            </a:r>
          </a:p>
          <a:p>
            <a:pPr algn="ctr">
              <a:buClr>
                <a:schemeClr val="bg2"/>
              </a:buClr>
            </a:pPr>
            <a:r>
              <a:rPr lang="en-CN" sz="14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Metrics</a:t>
            </a:r>
          </a:p>
        </p:txBody>
      </p:sp>
    </p:spTree>
    <p:extLst>
      <p:ext uri="{BB962C8B-B14F-4D97-AF65-F5344CB8AC3E}">
        <p14:creationId xmlns:p14="http://schemas.microsoft.com/office/powerpoint/2010/main" val="2596749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</a:t>
            </a:r>
            <a:r>
              <a:rPr lang="en-US" altLang="zh-CN" dirty="0"/>
              <a:t>.1</a:t>
            </a:r>
            <a:r>
              <a:rPr lang="en-US" dirty="0"/>
              <a:t> In-Sample </a:t>
            </a:r>
            <a:r>
              <a:rPr lang="en-US" altLang="zh-CN" dirty="0"/>
              <a:t>”Perfect” </a:t>
            </a:r>
            <a:r>
              <a:rPr lang="en-US" dirty="0"/>
              <a:t>Modeling Method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7F5B69-88C0-4D42-8927-01D92FB66595}"/>
              </a:ext>
            </a:extLst>
          </p:cNvPr>
          <p:cNvGrpSpPr/>
          <p:nvPr/>
        </p:nvGrpSpPr>
        <p:grpSpPr>
          <a:xfrm>
            <a:off x="469707" y="1917626"/>
            <a:ext cx="8964997" cy="4113957"/>
            <a:chOff x="469707" y="1737606"/>
            <a:chExt cx="8964997" cy="411395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527B54-B65A-874E-A8EA-B1D379B43793}"/>
                </a:ext>
              </a:extLst>
            </p:cNvPr>
            <p:cNvGrpSpPr/>
            <p:nvPr/>
          </p:nvGrpSpPr>
          <p:grpSpPr>
            <a:xfrm>
              <a:off x="469707" y="1737606"/>
              <a:ext cx="8964997" cy="3600400"/>
              <a:chOff x="559717" y="1737606"/>
              <a:chExt cx="8964997" cy="3600400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694DA9AF-F832-574A-AD40-3AD1AD93A00E}"/>
                  </a:ext>
                </a:extLst>
              </p:cNvPr>
              <p:cNvSpPr/>
              <p:nvPr/>
            </p:nvSpPr>
            <p:spPr>
              <a:xfrm>
                <a:off x="559718" y="1737606"/>
                <a:ext cx="2073155" cy="68407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Normed Samples</a:t>
                </a:r>
              </a:p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Stock 1</a:t>
                </a:r>
                <a:endParaRPr lang="en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D3082935-0C9B-5F4C-A78C-18D37E6D72AD}"/>
                  </a:ext>
                </a:extLst>
              </p:cNvPr>
              <p:cNvSpPr/>
              <p:nvPr/>
            </p:nvSpPr>
            <p:spPr>
              <a:xfrm>
                <a:off x="3440036" y="1737606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434092C5-BB86-2143-A03D-3B0B1756E1DD}"/>
                  </a:ext>
                </a:extLst>
              </p:cNvPr>
              <p:cNvSpPr/>
              <p:nvPr/>
            </p:nvSpPr>
            <p:spPr>
              <a:xfrm>
                <a:off x="3440037" y="2133650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1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Elbow Connector 21">
                <a:extLst>
                  <a:ext uri="{FF2B5EF4-FFF2-40B4-BE49-F238E27FC236}">
                    <a16:creationId xmlns:a16="http://schemas.microsoft.com/office/drawing/2014/main" id="{1AB8DC6C-AEAA-3546-AFD0-FCF434DEB11B}"/>
                  </a:ext>
                </a:extLst>
              </p:cNvPr>
              <p:cNvCxnSpPr>
                <a:cxnSpLocks/>
                <a:stCxn id="15" idx="3"/>
                <a:endCxn id="20" idx="1"/>
              </p:cNvCxnSpPr>
              <p:nvPr/>
            </p:nvCxnSpPr>
            <p:spPr>
              <a:xfrm flipV="1">
                <a:off x="2632873" y="1881622"/>
                <a:ext cx="807163" cy="198022"/>
              </a:xfrm>
              <a:prstGeom prst="bentConnector3">
                <a:avLst>
                  <a:gd name="adj1" fmla="val 50000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98799E43-BDBF-2743-AAAE-8EBF0DB70807}"/>
                  </a:ext>
                </a:extLst>
              </p:cNvPr>
              <p:cNvCxnSpPr>
                <a:cxnSpLocks/>
                <a:stCxn id="15" idx="3"/>
                <a:endCxn id="21" idx="1"/>
              </p:cNvCxnSpPr>
              <p:nvPr/>
            </p:nvCxnSpPr>
            <p:spPr>
              <a:xfrm>
                <a:off x="2632873" y="2079644"/>
                <a:ext cx="807164" cy="198022"/>
              </a:xfrm>
              <a:prstGeom prst="bentConnector3">
                <a:avLst>
                  <a:gd name="adj1" fmla="val 50000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98B9F168-4076-F24C-9D06-B79DB99F4244}"/>
                  </a:ext>
                </a:extLst>
              </p:cNvPr>
              <p:cNvSpPr/>
              <p:nvPr/>
            </p:nvSpPr>
            <p:spPr>
              <a:xfrm>
                <a:off x="559718" y="2827517"/>
                <a:ext cx="2073155" cy="68407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Normed Samples</a:t>
                </a:r>
              </a:p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Stock 2</a:t>
                </a:r>
                <a:endParaRPr lang="en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A1CB7B83-2445-6540-BA03-84589AA98BEB}"/>
                  </a:ext>
                </a:extLst>
              </p:cNvPr>
              <p:cNvSpPr/>
              <p:nvPr/>
            </p:nvSpPr>
            <p:spPr>
              <a:xfrm>
                <a:off x="3440036" y="2827517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745CD0A3-1F50-6F4A-A8AE-86C9324D58FA}"/>
                  </a:ext>
                </a:extLst>
              </p:cNvPr>
              <p:cNvSpPr/>
              <p:nvPr/>
            </p:nvSpPr>
            <p:spPr>
              <a:xfrm>
                <a:off x="3440037" y="3223561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2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2" name="Elbow Connector 31">
                <a:extLst>
                  <a:ext uri="{FF2B5EF4-FFF2-40B4-BE49-F238E27FC236}">
                    <a16:creationId xmlns:a16="http://schemas.microsoft.com/office/drawing/2014/main" id="{2A090580-89E0-1645-A8D7-66AD02157D5A}"/>
                  </a:ext>
                </a:extLst>
              </p:cNvPr>
              <p:cNvCxnSpPr>
                <a:cxnSpLocks/>
                <a:stCxn id="29" idx="3"/>
                <a:endCxn id="30" idx="1"/>
              </p:cNvCxnSpPr>
              <p:nvPr/>
            </p:nvCxnSpPr>
            <p:spPr>
              <a:xfrm flipV="1">
                <a:off x="2632873" y="2971533"/>
                <a:ext cx="807163" cy="198022"/>
              </a:xfrm>
              <a:prstGeom prst="bentConnector3">
                <a:avLst>
                  <a:gd name="adj1" fmla="val 50000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>
                <a:extLst>
                  <a:ext uri="{FF2B5EF4-FFF2-40B4-BE49-F238E27FC236}">
                    <a16:creationId xmlns:a16="http://schemas.microsoft.com/office/drawing/2014/main" id="{BC5DC302-BDC7-2A41-AF42-AAB07DD05B8F}"/>
                  </a:ext>
                </a:extLst>
              </p:cNvPr>
              <p:cNvCxnSpPr>
                <a:cxnSpLocks/>
                <a:stCxn id="29" idx="3"/>
                <a:endCxn id="31" idx="1"/>
              </p:cNvCxnSpPr>
              <p:nvPr/>
            </p:nvCxnSpPr>
            <p:spPr>
              <a:xfrm>
                <a:off x="2632873" y="3169555"/>
                <a:ext cx="807164" cy="198022"/>
              </a:xfrm>
              <a:prstGeom prst="bentConnector3">
                <a:avLst>
                  <a:gd name="adj1" fmla="val 50000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FF77D766-E885-1242-BB6B-673EFFE5F549}"/>
                  </a:ext>
                </a:extLst>
              </p:cNvPr>
              <p:cNvSpPr/>
              <p:nvPr/>
            </p:nvSpPr>
            <p:spPr>
              <a:xfrm>
                <a:off x="559718" y="4653930"/>
                <a:ext cx="2073155" cy="68407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Normed Samples</a:t>
                </a:r>
              </a:p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Stock 360</a:t>
                </a:r>
                <a:endParaRPr lang="en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F648B24C-ADB7-4C4A-B17B-1BB5075CBDF6}"/>
                  </a:ext>
                </a:extLst>
              </p:cNvPr>
              <p:cNvSpPr/>
              <p:nvPr/>
            </p:nvSpPr>
            <p:spPr>
              <a:xfrm>
                <a:off x="3440036" y="4653930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360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AF8D019E-280F-0940-A4A4-ACBFF5CEC5DE}"/>
                  </a:ext>
                </a:extLst>
              </p:cNvPr>
              <p:cNvSpPr/>
              <p:nvPr/>
            </p:nvSpPr>
            <p:spPr>
              <a:xfrm>
                <a:off x="3440037" y="5049974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3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360</a:t>
                </a:r>
                <a:endParaRPr lang="en-CN" sz="13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FF27343A-8364-5C46-9B8A-295A0E3D329C}"/>
                  </a:ext>
                </a:extLst>
              </p:cNvPr>
              <p:cNvCxnSpPr>
                <a:cxnSpLocks/>
                <a:stCxn id="34" idx="3"/>
                <a:endCxn id="35" idx="1"/>
              </p:cNvCxnSpPr>
              <p:nvPr/>
            </p:nvCxnSpPr>
            <p:spPr>
              <a:xfrm flipV="1">
                <a:off x="2632873" y="4797946"/>
                <a:ext cx="807163" cy="198022"/>
              </a:xfrm>
              <a:prstGeom prst="bentConnector3">
                <a:avLst>
                  <a:gd name="adj1" fmla="val 50000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99E6885C-C6B3-2745-8B72-08D633549C76}"/>
                  </a:ext>
                </a:extLst>
              </p:cNvPr>
              <p:cNvCxnSpPr>
                <a:cxnSpLocks/>
                <a:stCxn id="34" idx="3"/>
                <a:endCxn id="36" idx="1"/>
              </p:cNvCxnSpPr>
              <p:nvPr/>
            </p:nvCxnSpPr>
            <p:spPr>
              <a:xfrm>
                <a:off x="2632873" y="4995968"/>
                <a:ext cx="807164" cy="198022"/>
              </a:xfrm>
              <a:prstGeom prst="bentConnector3">
                <a:avLst>
                  <a:gd name="adj1" fmla="val 50000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27EA3642-2A30-1F40-91B9-7A16BFDE68AA}"/>
                  </a:ext>
                </a:extLst>
              </p:cNvPr>
              <p:cNvSpPr/>
              <p:nvPr/>
            </p:nvSpPr>
            <p:spPr>
              <a:xfrm>
                <a:off x="559717" y="3726744"/>
                <a:ext cx="4868459" cy="684076"/>
              </a:xfrm>
              <a:prstGeom prst="roundRect">
                <a:avLst/>
              </a:prstGeom>
              <a:noFill/>
              <a:ln w="1905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··</a:t>
                </a:r>
                <a:endParaRPr lang="en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F7D2158A-BEB6-314B-93DC-979B199629D9}"/>
                  </a:ext>
                </a:extLst>
              </p:cNvPr>
              <p:cNvSpPr/>
              <p:nvPr/>
            </p:nvSpPr>
            <p:spPr>
              <a:xfrm>
                <a:off x="6932426" y="1737606"/>
                <a:ext cx="2592288" cy="3600400"/>
              </a:xfrm>
              <a:prstGeom prst="roundRect">
                <a:avLst>
                  <a:gd name="adj" fmla="val 0"/>
                </a:avLst>
              </a:prstGeom>
              <a:noFill/>
              <a:ln w="19050" cap="flat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Both </a:t>
                </a:r>
                <a:r>
                  <a:rPr lang="en-US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0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models have a </a:t>
                </a:r>
                <a:r>
                  <a:rPr lang="en-US" sz="2000" b="1" i="1" dirty="0">
                    <a:solidFill>
                      <a:srgbClr val="9B171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larger number of parameters 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than the training sample data.</a:t>
                </a:r>
              </a:p>
              <a:p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They are theoretically able to memorize data !</a:t>
                </a:r>
                <a:endParaRPr lang="en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Chevron 40">
                <a:extLst>
                  <a:ext uri="{FF2B5EF4-FFF2-40B4-BE49-F238E27FC236}">
                    <a16:creationId xmlns:a16="http://schemas.microsoft.com/office/drawing/2014/main" id="{8A428BFB-F411-BB49-BFDD-16C1350C728D}"/>
                  </a:ext>
                </a:extLst>
              </p:cNvPr>
              <p:cNvSpPr/>
              <p:nvPr/>
            </p:nvSpPr>
            <p:spPr>
              <a:xfrm>
                <a:off x="5535327" y="1881622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5" name="Chevron 44">
                <a:extLst>
                  <a:ext uri="{FF2B5EF4-FFF2-40B4-BE49-F238E27FC236}">
                    <a16:creationId xmlns:a16="http://schemas.microsoft.com/office/drawing/2014/main" id="{105B5AFF-7455-1F41-9EFD-F2EBC3745C5D}"/>
                  </a:ext>
                </a:extLst>
              </p:cNvPr>
              <p:cNvSpPr/>
              <p:nvPr/>
            </p:nvSpPr>
            <p:spPr>
              <a:xfrm>
                <a:off x="5535327" y="2971533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7" name="Chevron 46">
                <a:extLst>
                  <a:ext uri="{FF2B5EF4-FFF2-40B4-BE49-F238E27FC236}">
                    <a16:creationId xmlns:a16="http://schemas.microsoft.com/office/drawing/2014/main" id="{0BD7E554-152E-4648-BA47-9EB8E86586BC}"/>
                  </a:ext>
                </a:extLst>
              </p:cNvPr>
              <p:cNvSpPr/>
              <p:nvPr/>
            </p:nvSpPr>
            <p:spPr>
              <a:xfrm>
                <a:off x="5535327" y="4797946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8321C8B6-0387-014E-B050-CE902FA6F52A}"/>
                  </a:ext>
                </a:extLst>
              </p:cNvPr>
              <p:cNvSpPr/>
              <p:nvPr/>
            </p:nvSpPr>
            <p:spPr>
              <a:xfrm>
                <a:off x="5988448" y="1737606"/>
                <a:ext cx="691947" cy="3600400"/>
              </a:xfrm>
              <a:prstGeom prst="roundRect">
                <a:avLst>
                  <a:gd name="adj" fmla="val 10252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prstDash val="dash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400" b="1" i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100%</a:t>
                </a:r>
              </a:p>
              <a:p>
                <a:pPr algn="ctr"/>
                <a:endParaRPr lang="en-CN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N" sz="1400" b="1" i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</a:t>
                </a:r>
              </a:p>
              <a:p>
                <a:pPr algn="ctr"/>
                <a:r>
                  <a:rPr lang="en-CN" sz="1400" b="1" i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&amp; ACC</a:t>
                </a:r>
              </a:p>
            </p:txBody>
          </p:sp>
        </p:grpSp>
        <p:sp>
          <p:nvSpPr>
            <p:cNvPr id="50" name="文本占位符 8">
              <a:extLst>
                <a:ext uri="{FF2B5EF4-FFF2-40B4-BE49-F238E27FC236}">
                  <a16:creationId xmlns:a16="http://schemas.microsoft.com/office/drawing/2014/main" id="{201D0A5E-BA27-344A-8C5D-3B9786F8C8EE}"/>
                </a:ext>
              </a:extLst>
            </p:cNvPr>
            <p:cNvSpPr txBox="1">
              <a:spLocks/>
            </p:cNvSpPr>
            <p:nvPr/>
          </p:nvSpPr>
          <p:spPr>
            <a:xfrm>
              <a:off x="1636574" y="5636119"/>
              <a:ext cx="6631264" cy="215444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1400" b="1" dirty="0"/>
                <a:t>Fig </a:t>
              </a:r>
              <a:r>
                <a:rPr lang="en-US" altLang="zh-CN" sz="1400" b="1" dirty="0"/>
                <a:t>5</a:t>
              </a:r>
              <a:r>
                <a:rPr lang="en-US" sz="1400" b="1" dirty="0"/>
                <a:t>. </a:t>
              </a:r>
              <a:r>
                <a:rPr lang="en-US" sz="1400" dirty="0"/>
                <a:t>Theoretically perfect way of </a:t>
              </a:r>
              <a:r>
                <a:rPr lang="en-US" altLang="zh-CN" sz="1400" dirty="0"/>
                <a:t>In-Sample </a:t>
              </a:r>
              <a:r>
                <a:rPr lang="en-US" sz="1400" dirty="0"/>
                <a:t>modeling.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158966E-A35C-F541-8A35-AAB4F4E0D1D2}"/>
              </a:ext>
            </a:extLst>
          </p:cNvPr>
          <p:cNvSpPr txBox="1"/>
          <p:nvPr/>
        </p:nvSpPr>
        <p:spPr>
          <a:xfrm>
            <a:off x="0" y="6454130"/>
            <a:ext cx="9904413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doesn't make sense for predictions, but is very helpful for checking code.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7046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3.2.1.2 In-Sample </a:t>
            </a:r>
            <a:r>
              <a:rPr lang="en-US" altLang="zh-CN" dirty="0"/>
              <a:t>”Perfect” </a:t>
            </a:r>
            <a:r>
              <a:rPr lang="en-US" dirty="0"/>
              <a:t>Modeling Result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ACE30E-8EAC-AA42-9075-0D7ECE2EDDFB}"/>
              </a:ext>
            </a:extLst>
          </p:cNvPr>
          <p:cNvSpPr txBox="1"/>
          <p:nvPr/>
        </p:nvSpPr>
        <p:spPr>
          <a:xfrm>
            <a:off x="1560655" y="6454130"/>
            <a:ext cx="6772798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zh-CN" altLang="en-US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no perfect ACC and F1 when use Regression Modeling ?</a:t>
            </a:r>
            <a:endParaRPr lang="en-CN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831854-E5B4-F941-929E-B56D6478AA23}"/>
              </a:ext>
            </a:extLst>
          </p:cNvPr>
          <p:cNvGrpSpPr/>
          <p:nvPr/>
        </p:nvGrpSpPr>
        <p:grpSpPr>
          <a:xfrm>
            <a:off x="-1650" y="909514"/>
            <a:ext cx="9906063" cy="5403992"/>
            <a:chOff x="-1650" y="909514"/>
            <a:chExt cx="9906063" cy="540399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D7829A8-ED16-454A-9D79-DA8B1C19C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86" y="3634465"/>
              <a:ext cx="4783333" cy="198667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4BDCBE-8365-484B-A2D2-14B2FBED471C}"/>
                </a:ext>
              </a:extLst>
            </p:cNvPr>
            <p:cNvSpPr txBox="1"/>
            <p:nvPr/>
          </p:nvSpPr>
          <p:spPr>
            <a:xfrm>
              <a:off x="767676" y="3353041"/>
              <a:ext cx="3394840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CN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 Modeling: ACC = </a:t>
              </a:r>
              <a:r>
                <a:rPr lang="en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0.96, </a:t>
              </a:r>
              <a:r>
                <a:rPr lang="en-US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F1 = 0.65</a:t>
              </a:r>
              <a:endParaRPr lang="en-CN" sz="1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182AEFA-567A-BC42-822A-22D1B79B6E0A}"/>
                </a:ext>
              </a:extLst>
            </p:cNvPr>
            <p:cNvSpPr txBox="1"/>
            <p:nvPr/>
          </p:nvSpPr>
          <p:spPr>
            <a:xfrm>
              <a:off x="-1650" y="909514"/>
              <a:ext cx="4948704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000009.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en-CN" sz="18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230DDCA-07FD-B040-AD68-A3401B2D8626}"/>
                </a:ext>
              </a:extLst>
            </p:cNvPr>
            <p:cNvSpPr txBox="1"/>
            <p:nvPr/>
          </p:nvSpPr>
          <p:spPr>
            <a:xfrm>
              <a:off x="667456" y="5708660"/>
              <a:ext cx="3595280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Modeling: ACC = 1.00</a:t>
              </a:r>
              <a:r>
                <a:rPr lang="en-CN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F1 = 1.00</a:t>
              </a:r>
              <a:endParaRPr lang="en-C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99B64E2-2D2E-2240-98C6-364CAAB7DED9}"/>
                </a:ext>
              </a:extLst>
            </p:cNvPr>
            <p:cNvSpPr txBox="1"/>
            <p:nvPr/>
          </p:nvSpPr>
          <p:spPr>
            <a:xfrm>
              <a:off x="4955709" y="909514"/>
              <a:ext cx="4948704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000021.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en-CN" sz="1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24CCAC0-1DA9-384C-93CC-56CB56B2F855}"/>
                </a:ext>
              </a:extLst>
            </p:cNvPr>
            <p:cNvSpPr txBox="1"/>
            <p:nvPr/>
          </p:nvSpPr>
          <p:spPr>
            <a:xfrm>
              <a:off x="5687757" y="3353041"/>
              <a:ext cx="3484608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CN" sz="1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 Modeling: ACC = </a:t>
              </a:r>
              <a:r>
                <a:rPr lang="en-CN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0.99, </a:t>
              </a:r>
              <a:r>
                <a:rPr lang="en-US" sz="14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F1 = 0.66</a:t>
              </a:r>
              <a:endParaRPr lang="en-CN" sz="1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8E197BD-FE8A-CC45-8C8C-0CB7F57AF389}"/>
                </a:ext>
              </a:extLst>
            </p:cNvPr>
            <p:cNvSpPr txBox="1"/>
            <p:nvPr/>
          </p:nvSpPr>
          <p:spPr>
            <a:xfrm>
              <a:off x="5638379" y="5708660"/>
              <a:ext cx="3595280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Modeling: ACC = 1.00</a:t>
              </a:r>
              <a:r>
                <a:rPr lang="en-CN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400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F1 = 1.00</a:t>
              </a:r>
              <a:endParaRPr lang="en-CN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文本占位符 8">
              <a:extLst>
                <a:ext uri="{FF2B5EF4-FFF2-40B4-BE49-F238E27FC236}">
                  <a16:creationId xmlns:a16="http://schemas.microsoft.com/office/drawing/2014/main" id="{3667F39F-238B-6D4C-858A-0076F4B30BAD}"/>
                </a:ext>
              </a:extLst>
            </p:cNvPr>
            <p:cNvSpPr txBox="1">
              <a:spLocks/>
            </p:cNvSpPr>
            <p:nvPr/>
          </p:nvSpPr>
          <p:spPr>
            <a:xfrm>
              <a:off x="1631422" y="6098062"/>
              <a:ext cx="6631264" cy="215444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1400" b="1" dirty="0"/>
                <a:t>Fig </a:t>
              </a:r>
              <a:r>
                <a:rPr lang="en-US" altLang="zh-CN" sz="1400" b="1" dirty="0"/>
                <a:t>6</a:t>
              </a:r>
              <a:r>
                <a:rPr lang="en-US" sz="1400" b="1" dirty="0"/>
                <a:t>. </a:t>
              </a:r>
              <a:r>
                <a:rPr lang="en-US" sz="1400" dirty="0"/>
                <a:t>In</a:t>
              </a:r>
              <a:r>
                <a:rPr lang="en-US" altLang="zh-CN" sz="1400" dirty="0"/>
                <a:t>-Sample Modeling Result. We got the theoretically “perfect” result.</a:t>
              </a:r>
              <a:endParaRPr lang="en-US" sz="14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673EB5A-32F4-D94E-80DA-143C2C4DA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9209" y="3631364"/>
              <a:ext cx="4783331" cy="1989771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68C525B-A1C7-B848-A56D-4369D0F77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29" y="1278751"/>
              <a:ext cx="4783333" cy="1986671"/>
            </a:xfrm>
            <a:prstGeom prst="rect">
              <a:avLst/>
            </a:prstGeom>
            <a:ln w="19050">
              <a:solidFill>
                <a:schemeClr val="tx2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2385F2A-1C24-6048-ADF8-C1BFA88E0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9209" y="1277190"/>
              <a:ext cx="4778932" cy="1984842"/>
            </a:xfrm>
            <a:prstGeom prst="rect">
              <a:avLst/>
            </a:prstGeom>
            <a:ln w="19050">
              <a:solidFill>
                <a:schemeClr val="tx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35748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3.2.1.3 In-Sample Overall Stocks</a:t>
            </a:r>
            <a:r>
              <a:rPr lang="en-US" altLang="zh-CN" dirty="0"/>
              <a:t> </a:t>
            </a:r>
            <a:r>
              <a:rPr lang="en-US" dirty="0"/>
              <a:t>Modeling Result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0DCDD1-5AF5-B242-BF33-7DE9A1389848}"/>
              </a:ext>
            </a:extLst>
          </p:cNvPr>
          <p:cNvSpPr txBox="1"/>
          <p:nvPr/>
        </p:nvSpPr>
        <p:spPr>
          <a:xfrm>
            <a:off x="-1650" y="909514"/>
            <a:ext cx="4948704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en-CN" sz="1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E25B6E-8F38-0042-93AD-09EBDE602206}"/>
              </a:ext>
            </a:extLst>
          </p:cNvPr>
          <p:cNvSpPr txBox="1"/>
          <p:nvPr/>
        </p:nvSpPr>
        <p:spPr>
          <a:xfrm>
            <a:off x="4955709" y="909514"/>
            <a:ext cx="4948704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Big_MLP</a:t>
            </a:r>
            <a:endParaRPr lang="en-CN" sz="1800" dirty="0"/>
          </a:p>
        </p:txBody>
      </p:sp>
    </p:spTree>
    <p:extLst>
      <p:ext uri="{BB962C8B-B14F-4D97-AF65-F5344CB8AC3E}">
        <p14:creationId xmlns:p14="http://schemas.microsoft.com/office/powerpoint/2010/main" val="2387999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3.2.1.3 In-Sample Overall Stocks</a:t>
            </a:r>
            <a:r>
              <a:rPr lang="en-US" altLang="zh-CN" dirty="0"/>
              <a:t> </a:t>
            </a:r>
            <a:r>
              <a:rPr lang="en-US" dirty="0"/>
              <a:t>Modeling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495F9-DAC3-6741-9160-53CEBD955C21}"/>
              </a:ext>
            </a:extLst>
          </p:cNvPr>
          <p:cNvSpPr txBox="1"/>
          <p:nvPr/>
        </p:nvSpPr>
        <p:spPr>
          <a:xfrm>
            <a:off x="4743014" y="1629594"/>
            <a:ext cx="418384" cy="1938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CN" sz="1400" dirty="0">
                <a:latin typeface="Arial" pitchFamily="34" charset="0"/>
                <a:cs typeface="Arial" pitchFamily="34" charset="0"/>
              </a:rPr>
              <a:t>C</a:t>
            </a:r>
            <a:r>
              <a:rPr lang="en-US" altLang="zh-CN" sz="1400" dirty="0" err="1">
                <a:latin typeface="Arial" pitchFamily="34" charset="0"/>
                <a:cs typeface="Arial" pitchFamily="34" charset="0"/>
              </a:rPr>
              <a:t>onv</a:t>
            </a:r>
            <a:endParaRPr lang="en-CN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250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/>
              <a:t>3.2.</a:t>
            </a:r>
            <a:r>
              <a:rPr lang="en-US" altLang="zh-CN" dirty="0"/>
              <a:t>2.1</a:t>
            </a:r>
            <a:r>
              <a:rPr lang="en-US" dirty="0"/>
              <a:t> Out-Sample </a:t>
            </a:r>
            <a:r>
              <a:rPr lang="en-US" altLang="zh-CN" dirty="0"/>
              <a:t>”Perfect” </a:t>
            </a:r>
            <a:r>
              <a:rPr lang="en-US" dirty="0"/>
              <a:t>Modeling Method ?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A202544-A910-7047-81C2-6921058A8C51}"/>
              </a:ext>
            </a:extLst>
          </p:cNvPr>
          <p:cNvGrpSpPr/>
          <p:nvPr/>
        </p:nvGrpSpPr>
        <p:grpSpPr>
          <a:xfrm>
            <a:off x="567324" y="1989634"/>
            <a:ext cx="8766976" cy="4211595"/>
            <a:chOff x="466919" y="1917626"/>
            <a:chExt cx="8766976" cy="4211595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A619FD8-6DD6-FA4C-9898-8C74CA927E83}"/>
                </a:ext>
              </a:extLst>
            </p:cNvPr>
            <p:cNvSpPr/>
            <p:nvPr/>
          </p:nvSpPr>
          <p:spPr>
            <a:xfrm>
              <a:off x="6216507" y="2257531"/>
              <a:ext cx="3017388" cy="880775"/>
            </a:xfrm>
            <a:prstGeom prst="roundRect">
              <a:avLst>
                <a:gd name="adj" fmla="val 10252"/>
              </a:avLst>
            </a:prstGeom>
            <a:solidFill>
              <a:schemeClr val="bg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dash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100% </a:t>
              </a:r>
              <a:r>
                <a:rPr lang="en-CN" sz="1400" b="1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F1  &amp; ACC </a:t>
              </a:r>
              <a:r>
                <a:rPr lang="en-CN" sz="14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  <p:sp>
          <p:nvSpPr>
            <p:cNvPr id="5" name="文本占位符 8">
              <a:extLst>
                <a:ext uri="{FF2B5EF4-FFF2-40B4-BE49-F238E27FC236}">
                  <a16:creationId xmlns:a16="http://schemas.microsoft.com/office/drawing/2014/main" id="{FA455CF6-B958-1449-A18A-604C34D11931}"/>
                </a:ext>
              </a:extLst>
            </p:cNvPr>
            <p:cNvSpPr txBox="1">
              <a:spLocks/>
            </p:cNvSpPr>
            <p:nvPr/>
          </p:nvSpPr>
          <p:spPr>
            <a:xfrm>
              <a:off x="1536169" y="5913777"/>
              <a:ext cx="6631264" cy="215444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vert="horz" wrap="square" lIns="0" tIns="0" rIns="0" bIns="0" rtlCol="0" anchor="b" anchorCtr="0">
              <a:spAutoFit/>
            </a:bodyPr>
            <a:lstStyle>
              <a:lvl1pPr marL="0" indent="0" algn="l" defTabSz="957925" rtl="0" eaLnBrk="1" latinLnBrk="0" hangingPunct="1">
                <a:lnSpc>
                  <a:spcPct val="90000"/>
                </a:lnSpc>
                <a:spcBef>
                  <a:spcPts val="0"/>
                </a:spcBef>
                <a:buClr>
                  <a:schemeClr val="bg2"/>
                </a:buClr>
                <a:buSzPct val="100000"/>
                <a:buFont typeface="Arial" pitchFamily="34" charset="0"/>
                <a:buNone/>
                <a:defRPr sz="15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1pPr>
              <a:lvl2pPr marL="191585" indent="0" algn="l" defTabSz="957925" rtl="0" eaLnBrk="1" latinLnBrk="0" hangingPunct="1">
                <a:lnSpc>
                  <a:spcPct val="90000"/>
                </a:lnSpc>
                <a:spcBef>
                  <a:spcPts val="943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2pPr>
              <a:lvl3pPr marL="338624" indent="0" algn="l" defTabSz="957925" rtl="0" eaLnBrk="1" latinLnBrk="0" hangingPunct="1">
                <a:lnSpc>
                  <a:spcPct val="90000"/>
                </a:lnSpc>
                <a:spcBef>
                  <a:spcPts val="629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3pPr>
              <a:lvl4pPr marL="535156" indent="0" algn="l" defTabSz="957925" rtl="0" eaLnBrk="1" latinLnBrk="0" hangingPunct="1">
                <a:lnSpc>
                  <a:spcPct val="90000"/>
                </a:lnSpc>
                <a:spcBef>
                  <a:spcPts val="210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4pPr>
              <a:lvl5pPr marL="686388" indent="0" algn="l" defTabSz="957925" rtl="0" eaLnBrk="1" latinLnBrk="0" hangingPunct="1">
                <a:lnSpc>
                  <a:spcPct val="90000"/>
                </a:lnSpc>
                <a:spcBef>
                  <a:spcPts val="105"/>
                </a:spcBef>
                <a:buClr>
                  <a:schemeClr val="bg2"/>
                </a:buClr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itchFamily="34" charset="0"/>
                </a:defRPr>
              </a:lvl5pPr>
              <a:lvl6pPr marL="2634295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3258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2220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1183" indent="-239481" algn="l" defTabSz="95792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1400" b="1" dirty="0"/>
                <a:t>Fig 8. </a:t>
              </a:r>
              <a:r>
                <a:rPr lang="en-US" sz="1400" dirty="0"/>
                <a:t>Single Stock Out-Sample Modeling.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EC5B857-0D5C-A64D-811B-56AB0E3FE4E4}"/>
                </a:ext>
              </a:extLst>
            </p:cNvPr>
            <p:cNvGrpSpPr/>
            <p:nvPr/>
          </p:nvGrpSpPr>
          <p:grpSpPr>
            <a:xfrm>
              <a:off x="466919" y="1917626"/>
              <a:ext cx="5324371" cy="3600400"/>
              <a:chOff x="466919" y="1917626"/>
              <a:chExt cx="5324371" cy="3600400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6073BA2-4F1B-1E45-9AF6-B1479CF9C135}"/>
                  </a:ext>
                </a:extLst>
              </p:cNvPr>
              <p:cNvSpPr/>
              <p:nvPr/>
            </p:nvSpPr>
            <p:spPr>
              <a:xfrm>
                <a:off x="3350026" y="1917626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D352C2E2-534C-394B-8051-7951E5CC0859}"/>
                  </a:ext>
                </a:extLst>
              </p:cNvPr>
              <p:cNvSpPr/>
              <p:nvPr/>
            </p:nvSpPr>
            <p:spPr>
              <a:xfrm>
                <a:off x="3350027" y="2313670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1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477B6F22-FF82-024D-B432-B57DA81C6198}"/>
                  </a:ext>
                </a:extLst>
              </p:cNvPr>
              <p:cNvSpPr/>
              <p:nvPr/>
            </p:nvSpPr>
            <p:spPr>
              <a:xfrm>
                <a:off x="3350026" y="3007537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5DB01783-9685-D948-8E44-A94209A51544}"/>
                  </a:ext>
                </a:extLst>
              </p:cNvPr>
              <p:cNvSpPr/>
              <p:nvPr/>
            </p:nvSpPr>
            <p:spPr>
              <a:xfrm>
                <a:off x="3350027" y="3403581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2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EAD80D4-CF46-4C4E-9C60-B367F947DB07}"/>
                  </a:ext>
                </a:extLst>
              </p:cNvPr>
              <p:cNvSpPr/>
              <p:nvPr/>
            </p:nvSpPr>
            <p:spPr>
              <a:xfrm>
                <a:off x="3350026" y="4833950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Model</a:t>
                </a:r>
                <a:r>
                  <a:rPr lang="zh-CN" alt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360</a:t>
                </a:r>
                <a:endParaRPr lang="en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CB233AD-F020-B64A-AEE9-F2F95D9CF6A6}"/>
                  </a:ext>
                </a:extLst>
              </p:cNvPr>
              <p:cNvSpPr/>
              <p:nvPr/>
            </p:nvSpPr>
            <p:spPr>
              <a:xfrm>
                <a:off x="3350027" y="5229994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3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 </a:t>
                </a:r>
                <a:r>
                  <a:rPr lang="en-US" altLang="zh-CN" sz="13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360</a:t>
                </a:r>
                <a:endParaRPr lang="en-CN" sz="13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406FA638-E6B4-1649-A1F8-7CC065E37FEF}"/>
                  </a:ext>
                </a:extLst>
              </p:cNvPr>
              <p:cNvSpPr/>
              <p:nvPr/>
            </p:nvSpPr>
            <p:spPr>
              <a:xfrm>
                <a:off x="469707" y="3906764"/>
                <a:ext cx="4868459" cy="684076"/>
              </a:xfrm>
              <a:prstGeom prst="roundRect">
                <a:avLst/>
              </a:prstGeom>
              <a:noFill/>
              <a:ln w="1905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··</a:t>
                </a:r>
                <a:endParaRPr lang="en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Chevron 22">
                <a:extLst>
                  <a:ext uri="{FF2B5EF4-FFF2-40B4-BE49-F238E27FC236}">
                    <a16:creationId xmlns:a16="http://schemas.microsoft.com/office/drawing/2014/main" id="{38BD5451-0CDF-C24A-806C-D26DA14CC4AB}"/>
                  </a:ext>
                </a:extLst>
              </p:cNvPr>
              <p:cNvSpPr/>
              <p:nvPr/>
            </p:nvSpPr>
            <p:spPr>
              <a:xfrm>
                <a:off x="5445317" y="2061642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Chevron 23">
                <a:extLst>
                  <a:ext uri="{FF2B5EF4-FFF2-40B4-BE49-F238E27FC236}">
                    <a16:creationId xmlns:a16="http://schemas.microsoft.com/office/drawing/2014/main" id="{F725B19F-FF40-1B4D-980F-FB22A9EA8F18}"/>
                  </a:ext>
                </a:extLst>
              </p:cNvPr>
              <p:cNvSpPr/>
              <p:nvPr/>
            </p:nvSpPr>
            <p:spPr>
              <a:xfrm>
                <a:off x="5445317" y="3151553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Chevron 24">
                <a:extLst>
                  <a:ext uri="{FF2B5EF4-FFF2-40B4-BE49-F238E27FC236}">
                    <a16:creationId xmlns:a16="http://schemas.microsoft.com/office/drawing/2014/main" id="{65BCB6B7-3F19-5E40-9D44-7E52F46CDB7C}"/>
                  </a:ext>
                </a:extLst>
              </p:cNvPr>
              <p:cNvSpPr/>
              <p:nvPr/>
            </p:nvSpPr>
            <p:spPr>
              <a:xfrm>
                <a:off x="5445317" y="4977966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CN" sz="1400" dirty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BB2FC8B-7409-A546-92F6-C218E69A993C}"/>
                  </a:ext>
                </a:extLst>
              </p:cNvPr>
              <p:cNvGrpSpPr/>
              <p:nvPr/>
            </p:nvGrpSpPr>
            <p:grpSpPr>
              <a:xfrm>
                <a:off x="469708" y="1917626"/>
                <a:ext cx="2073154" cy="684076"/>
                <a:chOff x="469708" y="1917626"/>
                <a:chExt cx="2073154" cy="684076"/>
              </a:xfrm>
            </p:grpSpPr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4B281844-37D5-2F47-9554-7C801571D5B3}"/>
                    </a:ext>
                  </a:extLst>
                </p:cNvPr>
                <p:cNvSpPr/>
                <p:nvPr/>
              </p:nvSpPr>
              <p:spPr>
                <a:xfrm>
                  <a:off x="469708" y="1917626"/>
                  <a:ext cx="2073154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9E207718-AFE2-F54E-867B-D455256656F7}"/>
                    </a:ext>
                  </a:extLst>
                </p:cNvPr>
                <p:cNvSpPr/>
                <p:nvPr/>
              </p:nvSpPr>
              <p:spPr>
                <a:xfrm>
                  <a:off x="514798" y="2092142"/>
                  <a:ext cx="619615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</a:t>
                  </a:r>
                </a:p>
              </p:txBody>
            </p:sp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7A748527-5B06-C04C-80A9-EEB38C956000}"/>
                    </a:ext>
                  </a:extLst>
                </p:cNvPr>
                <p:cNvSpPr/>
                <p:nvPr/>
              </p:nvSpPr>
              <p:spPr>
                <a:xfrm>
                  <a:off x="1191003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Valid</a:t>
                  </a:r>
                </a:p>
              </p:txBody>
            </p:sp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3E9CE636-AED5-8940-B52F-D5FA7D67FEDD}"/>
                    </a:ext>
                  </a:extLst>
                </p:cNvPr>
                <p:cNvSpPr/>
                <p:nvPr/>
              </p:nvSpPr>
              <p:spPr>
                <a:xfrm>
                  <a:off x="1872580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</a:t>
                  </a:r>
                </a:p>
              </p:txBody>
            </p:sp>
          </p:grp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505688CD-9E76-0744-B214-CF4F61C2B240}"/>
                  </a:ext>
                </a:extLst>
              </p:cNvPr>
              <p:cNvCxnSpPr>
                <a:cxnSpLocks/>
                <a:stCxn id="28" idx="0"/>
                <a:endCxn id="7" idx="0"/>
              </p:cNvCxnSpPr>
              <p:nvPr/>
            </p:nvCxnSpPr>
            <p:spPr>
              <a:xfrm rot="5400000" flipH="1" flipV="1">
                <a:off x="2497093" y="245139"/>
                <a:ext cx="174516" cy="3519491"/>
              </a:xfrm>
              <a:prstGeom prst="bentConnector3">
                <a:avLst>
                  <a:gd name="adj1" fmla="val 200168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A44B6F10-F291-4B49-B263-4B8E46788C87}"/>
                  </a:ext>
                </a:extLst>
              </p:cNvPr>
              <p:cNvCxnSpPr>
                <a:cxnSpLocks/>
                <a:stCxn id="30" idx="2"/>
                <a:endCxn id="23" idx="2"/>
              </p:cNvCxnSpPr>
              <p:nvPr/>
            </p:nvCxnSpPr>
            <p:spPr>
              <a:xfrm rot="16200000" flipH="1">
                <a:off x="3843192" y="769067"/>
                <a:ext cx="30501" cy="3346736"/>
              </a:xfrm>
              <a:prstGeom prst="bentConnector3">
                <a:avLst>
                  <a:gd name="adj1" fmla="val 920022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2D1B029-8418-B74A-9030-448E8B504519}"/>
                  </a:ext>
                </a:extLst>
              </p:cNvPr>
              <p:cNvGrpSpPr/>
              <p:nvPr/>
            </p:nvGrpSpPr>
            <p:grpSpPr>
              <a:xfrm>
                <a:off x="466919" y="3004431"/>
                <a:ext cx="2073154" cy="684076"/>
                <a:chOff x="469708" y="1917626"/>
                <a:chExt cx="2073154" cy="684076"/>
              </a:xfrm>
            </p:grpSpPr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619F83C7-A76E-E645-BBA3-957CE3F1D483}"/>
                    </a:ext>
                  </a:extLst>
                </p:cNvPr>
                <p:cNvSpPr/>
                <p:nvPr/>
              </p:nvSpPr>
              <p:spPr>
                <a:xfrm>
                  <a:off x="469708" y="1917626"/>
                  <a:ext cx="2073154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17CA104-933A-854B-B51D-95553C9123AE}"/>
                    </a:ext>
                  </a:extLst>
                </p:cNvPr>
                <p:cNvSpPr/>
                <p:nvPr/>
              </p:nvSpPr>
              <p:spPr>
                <a:xfrm>
                  <a:off x="514798" y="2092142"/>
                  <a:ext cx="619615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</a:t>
                  </a:r>
                </a:p>
              </p:txBody>
            </p: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E751B46B-D995-4847-8E6B-46364B2953C2}"/>
                    </a:ext>
                  </a:extLst>
                </p:cNvPr>
                <p:cNvSpPr/>
                <p:nvPr/>
              </p:nvSpPr>
              <p:spPr>
                <a:xfrm>
                  <a:off x="1191003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Valid</a:t>
                  </a:r>
                </a:p>
              </p:txBody>
            </p:sp>
            <p:sp>
              <p:nvSpPr>
                <p:cNvPr id="63" name="Rounded Rectangle 62">
                  <a:extLst>
                    <a:ext uri="{FF2B5EF4-FFF2-40B4-BE49-F238E27FC236}">
                      <a16:creationId xmlns:a16="http://schemas.microsoft.com/office/drawing/2014/main" id="{3B0632A3-9776-F544-AA03-7FD5FCC65020}"/>
                    </a:ext>
                  </a:extLst>
                </p:cNvPr>
                <p:cNvSpPr/>
                <p:nvPr/>
              </p:nvSpPr>
              <p:spPr>
                <a:xfrm>
                  <a:off x="1872580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</a:t>
                  </a:r>
                </a:p>
              </p:txBody>
            </p:sp>
          </p:grpSp>
          <p:cxnSp>
            <p:nvCxnSpPr>
              <p:cNvPr id="64" name="Elbow Connector 63">
                <a:extLst>
                  <a:ext uri="{FF2B5EF4-FFF2-40B4-BE49-F238E27FC236}">
                    <a16:creationId xmlns:a16="http://schemas.microsoft.com/office/drawing/2014/main" id="{1B068DA6-65BC-3E4F-A984-1AD0162A5FDC}"/>
                  </a:ext>
                </a:extLst>
              </p:cNvPr>
              <p:cNvCxnSpPr>
                <a:cxnSpLocks/>
                <a:stCxn id="61" idx="0"/>
                <a:endCxn id="12" idx="0"/>
              </p:cNvCxnSpPr>
              <p:nvPr/>
            </p:nvCxnSpPr>
            <p:spPr>
              <a:xfrm rot="5400000" flipH="1" flipV="1">
                <a:off x="2497252" y="1332102"/>
                <a:ext cx="171410" cy="3522280"/>
              </a:xfrm>
              <a:prstGeom prst="bentConnector3">
                <a:avLst>
                  <a:gd name="adj1" fmla="val 201984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Elbow Connector 70">
                <a:extLst>
                  <a:ext uri="{FF2B5EF4-FFF2-40B4-BE49-F238E27FC236}">
                    <a16:creationId xmlns:a16="http://schemas.microsoft.com/office/drawing/2014/main" id="{47527350-57CE-D54B-A61F-DE7CFEFCAD07}"/>
                  </a:ext>
                </a:extLst>
              </p:cNvPr>
              <p:cNvCxnSpPr>
                <a:cxnSpLocks/>
                <a:stCxn id="63" idx="2"/>
                <a:endCxn id="24" idx="2"/>
              </p:cNvCxnSpPr>
              <p:nvPr/>
            </p:nvCxnSpPr>
            <p:spPr>
              <a:xfrm rot="16200000" flipH="1">
                <a:off x="3840244" y="1856030"/>
                <a:ext cx="33607" cy="3349525"/>
              </a:xfrm>
              <a:prstGeom prst="bentConnector3">
                <a:avLst>
                  <a:gd name="adj1" fmla="val 780215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E3A5A586-0C8A-7049-9CBC-99473BED0649}"/>
                  </a:ext>
                </a:extLst>
              </p:cNvPr>
              <p:cNvGrpSpPr/>
              <p:nvPr/>
            </p:nvGrpSpPr>
            <p:grpSpPr>
              <a:xfrm>
                <a:off x="467980" y="4827742"/>
                <a:ext cx="2073154" cy="684076"/>
                <a:chOff x="469708" y="1917626"/>
                <a:chExt cx="2073154" cy="684076"/>
              </a:xfrm>
            </p:grpSpPr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2D8D381A-DC30-344E-8FDD-00FBBFD7F267}"/>
                    </a:ext>
                  </a:extLst>
                </p:cNvPr>
                <p:cNvSpPr/>
                <p:nvPr/>
              </p:nvSpPr>
              <p:spPr>
                <a:xfrm>
                  <a:off x="469708" y="1917626"/>
                  <a:ext cx="2073154" cy="68407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CN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Rounded Rectangle 75">
                  <a:extLst>
                    <a:ext uri="{FF2B5EF4-FFF2-40B4-BE49-F238E27FC236}">
                      <a16:creationId xmlns:a16="http://schemas.microsoft.com/office/drawing/2014/main" id="{24864F62-A36C-6940-8BAC-A3ABE44B8619}"/>
                    </a:ext>
                  </a:extLst>
                </p:cNvPr>
                <p:cNvSpPr/>
                <p:nvPr/>
              </p:nvSpPr>
              <p:spPr>
                <a:xfrm>
                  <a:off x="514798" y="2092142"/>
                  <a:ext cx="619615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</a:t>
                  </a:r>
                </a:p>
              </p:txBody>
            </p:sp>
            <p:sp>
              <p:nvSpPr>
                <p:cNvPr id="77" name="Rounded Rectangle 76">
                  <a:extLst>
                    <a:ext uri="{FF2B5EF4-FFF2-40B4-BE49-F238E27FC236}">
                      <a16:creationId xmlns:a16="http://schemas.microsoft.com/office/drawing/2014/main" id="{10625D26-5981-EB4D-91F3-5DAD8651BE4A}"/>
                    </a:ext>
                  </a:extLst>
                </p:cNvPr>
                <p:cNvSpPr/>
                <p:nvPr/>
              </p:nvSpPr>
              <p:spPr>
                <a:xfrm>
                  <a:off x="1191003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Valid</a:t>
                  </a:r>
                </a:p>
              </p:txBody>
            </p:sp>
            <p:sp>
              <p:nvSpPr>
                <p:cNvPr id="78" name="Rounded Rectangle 77">
                  <a:extLst>
                    <a:ext uri="{FF2B5EF4-FFF2-40B4-BE49-F238E27FC236}">
                      <a16:creationId xmlns:a16="http://schemas.microsoft.com/office/drawing/2014/main" id="{E0054204-4345-8E47-9B32-E6C6D944D7D7}"/>
                    </a:ext>
                  </a:extLst>
                </p:cNvPr>
                <p:cNvSpPr/>
                <p:nvPr/>
              </p:nvSpPr>
              <p:spPr>
                <a:xfrm>
                  <a:off x="1872580" y="2092142"/>
                  <a:ext cx="624987" cy="335043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 cap="flat">
                  <a:solidFill>
                    <a:schemeClr val="tx1"/>
                  </a:solidFill>
                  <a:prstDash val="dash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</a:t>
                  </a:r>
                </a:p>
              </p:txBody>
            </p:sp>
          </p:grpSp>
          <p:cxnSp>
            <p:nvCxnSpPr>
              <p:cNvPr id="79" name="Elbow Connector 78">
                <a:extLst>
                  <a:ext uri="{FF2B5EF4-FFF2-40B4-BE49-F238E27FC236}">
                    <a16:creationId xmlns:a16="http://schemas.microsoft.com/office/drawing/2014/main" id="{E10D3069-D531-CC4E-9C12-B3137640F504}"/>
                  </a:ext>
                </a:extLst>
              </p:cNvPr>
              <p:cNvCxnSpPr>
                <a:cxnSpLocks/>
                <a:stCxn id="76" idx="0"/>
                <a:endCxn id="17" idx="0"/>
              </p:cNvCxnSpPr>
              <p:nvPr/>
            </p:nvCxnSpPr>
            <p:spPr>
              <a:xfrm rot="5400000" flipH="1" flipV="1">
                <a:off x="2499333" y="3157495"/>
                <a:ext cx="168308" cy="3521219"/>
              </a:xfrm>
              <a:prstGeom prst="bentConnector3">
                <a:avLst>
                  <a:gd name="adj1" fmla="val 197471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id="{E0064DF4-BCEA-114F-8752-257C290B2BD1}"/>
                  </a:ext>
                </a:extLst>
              </p:cNvPr>
              <p:cNvCxnSpPr>
                <a:cxnSpLocks/>
                <a:stCxn id="78" idx="2"/>
                <a:endCxn id="25" idx="2"/>
              </p:cNvCxnSpPr>
              <p:nvPr/>
            </p:nvCxnSpPr>
            <p:spPr>
              <a:xfrm rot="16200000" flipH="1">
                <a:off x="3839224" y="3681423"/>
                <a:ext cx="36709" cy="3348464"/>
              </a:xfrm>
              <a:prstGeom prst="bentConnector3">
                <a:avLst>
                  <a:gd name="adj1" fmla="val 722736"/>
                </a:avLst>
              </a:prstGeom>
              <a:ln w="19050" cap="flat">
                <a:solidFill>
                  <a:schemeClr val="bg2"/>
                </a:solidFill>
                <a:prstDash val="dash"/>
                <a:miter lim="800000"/>
                <a:headEnd type="none" w="lg" len="lg"/>
                <a:tailEnd type="stealth" w="lg" len="lg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203E290-51D7-6C4F-BF7C-5FF572F820CE}"/>
                </a:ext>
              </a:extLst>
            </p:cNvPr>
            <p:cNvSpPr txBox="1"/>
            <p:nvPr/>
          </p:nvSpPr>
          <p:spPr>
            <a:xfrm>
              <a:off x="6594549" y="3619684"/>
              <a:ext cx="2261304" cy="1754326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Both </a:t>
              </a:r>
              <a:r>
                <a:rPr lang="en-US" sz="18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</a:t>
              </a:r>
              <a:r>
                <a:rPr lang="en-US" sz="18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models have a </a:t>
              </a:r>
              <a:r>
                <a:rPr lang="en-US" sz="18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larger number of parameters 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than the training sample data.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3212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2077&quot;/&gt;&lt;CPresentation id=&quot;1&quot;&gt;&lt;m_precDefaultNumber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strFormatTime&gt;%#m/%#d/%Y&lt;/m_strFormatTime&gt;&lt;/m_precDefaultDate&gt;&lt;m_precDefaultYear/&gt;&lt;m_precDefaultQuarter/&gt;&lt;m_precDefaultMonth/&gt;&lt;m_precDefaultWeek/&gt;&lt;m_precDefaultDay/&gt;&lt;m_mruColor&gt;&lt;m_vecMRU length=&quot;12&quot;&gt;&lt;elem m_fUsage=&quot;1.68322986240641190000E+000&quot;&gt;&lt;m_ppcolschidx val=&quot;0&quot;/&gt;&lt;m_rgb r=&quot;9b&quot; g=&quot;17&quot; b=&quot;17&quot;/&gt;&lt;/elem&gt;&lt;elem m_fUsage=&quot;1.50338772469263370000E+000&quot;&gt;&lt;m_ppcolschidx val=&quot;0&quot;/&gt;&lt;m_rgb r=&quot;e5&quot; g=&quot;52&quot; b=&quot;52&quot;/&gt;&lt;/elem&gt;&lt;elem m_fUsage=&quot;1.22240875340971660000E+000&quot;&gt;&lt;m_ppcolschidx val=&quot;0&quot;/&gt;&lt;m_rgb r=&quot;c0&quot; g=&quot;0&quot; b=&quot;0&quot;/&gt;&lt;/elem&gt;&lt;elem m_fUsage=&quot;1.01916297527188230000E+000&quot;&gt;&lt;m_ppcolschidx val=&quot;0&quot;/&gt;&lt;m_rgb r=&quot;ee&quot; g=&quot;8b&quot; b=&quot;8b&quot;/&gt;&lt;/elem&gt;&lt;elem m_fUsage=&quot;9.90952901816634310000E-001&quot;&gt;&lt;m_ppcolschidx val=&quot;0&quot;/&gt;&lt;m_rgb r=&quot;f6&quot; g=&quot;c5&quot; b=&quot;c5&quot;/&gt;&lt;/elem&gt;&lt;elem m_fUsage=&quot;7.96036907042989350000E-001&quot;&gt;&lt;m_ppcolschidx val=&quot;0&quot;/&gt;&lt;m_rgb r=&quot;8c&quot; g=&quot;0&quot; b=&quot;0&quot;/&gt;&lt;/elem&gt;&lt;elem m_fUsage=&quot;7.74929666165770640000E-001&quot;&gt;&lt;m_ppcolschidx val=&quot;0&quot;/&gt;&lt;m_rgb r=&quot;74&quot; g=&quot;11&quot; b=&quot;11&quot;/&gt;&lt;/elem&gt;&lt;elem m_fUsage=&quot;6.20506540339557430000E-001&quot;&gt;&lt;m_ppcolschidx val=&quot;0&quot;/&gt;&lt;m_rgb r=&quot;b7&quot; g=&quot;84&quot; b=&quot;84&quot;/&gt;&lt;/elem&gt;&lt;elem m_fUsage=&quot;5.37470833195205280000E-001&quot;&gt;&lt;m_ppcolschidx val=&quot;0&quot;/&gt;&lt;m_rgb r=&quot;c5&quot; g=&quot;a0&quot; b=&quot;a0&quot;/&gt;&lt;/elem&gt;&lt;elem m_fUsage=&quot;4.22298087940373430000E-001&quot;&gt;&lt;m_ppcolschidx val=&quot;0&quot;/&gt;&lt;m_rgb r=&quot;d6&quot; g=&quot;bf&quot; b=&quot;bf&quot;/&gt;&lt;/elem&gt;&lt;elem m_fUsage=&quot;2.57980839435674180000E-001&quot;&gt;&lt;m_ppcolschidx val=&quot;0&quot;/&gt;&lt;m_rgb r=&quot;73&quot; g=&quot;0&quot; b=&quot;0&quot;/&gt;&lt;/elem&gt;&lt;elem m_fUsage=&quot;1.65995699549193580000E-001&quot;&gt;&lt;m_ppcolschidx val=&quot;0&quot;/&gt;&lt;m_rgb r=&quot;4e&quot; g=&quot;c&quot; b=&quot;c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R Onlytext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ATK Font 2012_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6350" cap="flat">
          <a:noFill/>
          <a:miter lim="800000"/>
        </a:ln>
      </a:spPr>
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900"/>
          </a:spcBef>
          <a:defRPr sz="1400" dirty="0" err="1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accent3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 cap="flat">
          <a:noFill/>
          <a:miter lim="800000"/>
        </a:ln>
      </a:spPr>
      <a:bodyPr wrap="none" lIns="0" tIns="0" rIns="0" bIns="0" rtlCol="0" anchor="t" anchorCtr="0">
        <a:spAutoFit/>
      </a:bodyPr>
      <a:lstStyle>
        <a:defPPr>
          <a:lnSpc>
            <a:spcPct val="90000"/>
          </a:lnSpc>
          <a:spcBef>
            <a:spcPts val="600"/>
          </a:spcBef>
          <a:buClr>
            <a:schemeClr val="bg2"/>
          </a:buClr>
          <a:defRPr sz="14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custClrLst>
    <a:custClr name="Custom Color 1">
      <a:srgbClr val="9B1717"/>
    </a:custClr>
    <a:custClr name="Custom Color 2">
      <a:srgbClr val="DCDC00"/>
    </a:custClr>
    <a:custClr name="Custom Color 3">
      <a:srgbClr val="289055"/>
    </a:custClr>
  </a:custClrLst>
</a:theme>
</file>

<file path=ppt/theme/theme2.xml><?xml version="1.0" encoding="utf-8"?>
<a:theme xmlns:a="http://schemas.openxmlformats.org/drawingml/2006/main" name="Office Theme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621</Words>
  <Application>Microsoft Macintosh PowerPoint</Application>
  <PresentationFormat>Custom</PresentationFormat>
  <Paragraphs>149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-apple-system</vt:lpstr>
      <vt:lpstr>等线</vt:lpstr>
      <vt:lpstr>Arial</vt:lpstr>
      <vt:lpstr>Calibri</vt:lpstr>
      <vt:lpstr>Palatino Linotype</vt:lpstr>
      <vt:lpstr>Times New Roman</vt:lpstr>
      <vt:lpstr>Vrinda</vt:lpstr>
      <vt:lpstr>CR Onlytext</vt:lpstr>
      <vt:lpstr>think-cell Slide</vt:lpstr>
      <vt:lpstr>Data Analysis Project 1.</vt:lpstr>
      <vt:lpstr>Data Analysis Framework</vt:lpstr>
      <vt:lpstr>3.1 Select &amp; Normalize</vt:lpstr>
      <vt:lpstr>3.2 In-Sample &amp; Out-Sample Modeling</vt:lpstr>
      <vt:lpstr>3.2.1.1 In-Sample ”Perfect” Modeling Method</vt:lpstr>
      <vt:lpstr>3.2.1.2 In-Sample ”Perfect” Modeling Result</vt:lpstr>
      <vt:lpstr>3.2.1.3 In-Sample Overall Stocks Modeling Result</vt:lpstr>
      <vt:lpstr>3.2.1.3 In-Sample Overall Stocks Modeling Result</vt:lpstr>
      <vt:lpstr>3.2.2.1 Out-Sample ”Perfect” Modeling Method ?</vt:lpstr>
      <vt:lpstr>3.2.2.2 Out-Sample ”Perfect” Modeling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2014-03-26T02:17:58Z</dcterms:created>
  <dcterms:modified xsi:type="dcterms:W3CDTF">2024-10-31T14:10:22Z</dcterms:modified>
  <cp:version>112013</cp:version>
</cp:coreProperties>
</file>